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7"/>
  </p:sldMasterIdLst>
  <p:notesMasterIdLst>
    <p:notesMasterId r:id="rId35"/>
  </p:notesMasterIdLst>
  <p:sldIdLst>
    <p:sldId id="272" r:id="rId8"/>
    <p:sldId id="264" r:id="rId9"/>
    <p:sldId id="299" r:id="rId10"/>
    <p:sldId id="273" r:id="rId11"/>
    <p:sldId id="281" r:id="rId12"/>
    <p:sldId id="274" r:id="rId13"/>
    <p:sldId id="295" r:id="rId14"/>
    <p:sldId id="275" r:id="rId15"/>
    <p:sldId id="276" r:id="rId16"/>
    <p:sldId id="277" r:id="rId17"/>
    <p:sldId id="300" r:id="rId18"/>
    <p:sldId id="301" r:id="rId19"/>
    <p:sldId id="296" r:id="rId20"/>
    <p:sldId id="290" r:id="rId21"/>
    <p:sldId id="289" r:id="rId22"/>
    <p:sldId id="288" r:id="rId23"/>
    <p:sldId id="287" r:id="rId24"/>
    <p:sldId id="278" r:id="rId25"/>
    <p:sldId id="294" r:id="rId26"/>
    <p:sldId id="297" r:id="rId27"/>
    <p:sldId id="279" r:id="rId28"/>
    <p:sldId id="280" r:id="rId29"/>
    <p:sldId id="302" r:id="rId30"/>
    <p:sldId id="291" r:id="rId31"/>
    <p:sldId id="298" r:id="rId32"/>
    <p:sldId id="292" r:id="rId33"/>
    <p:sldId id="29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sonly" initials="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20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7" Type="http://schemas.openxmlformats.org/officeDocument/2006/relationships/slideMaster" Target="slideMasters/slideMaster1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commentAuthors" Target="commentAuthor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6441A0-FED8-41D7-B75F-BAE00CC29A76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159F258-AE66-4F6E-BF80-05FD31A45CEA}">
      <dgm:prSet phldrT="[Text]" custT="1"/>
      <dgm:spPr/>
      <dgm:t>
        <a:bodyPr/>
        <a:lstStyle/>
        <a:p>
          <a:r>
            <a:rPr lang="cs-CZ" sz="2000">
              <a:solidFill>
                <a:schemeClr val="bg2">
                  <a:lumMod val="25000"/>
                </a:schemeClr>
              </a:solidFill>
            </a:rPr>
            <a:t>Důvěrná data v jednotlivých zemích</a:t>
          </a:r>
          <a:endParaRPr lang="en-GB" sz="2000" dirty="0">
            <a:solidFill>
              <a:schemeClr val="bg2">
                <a:lumMod val="25000"/>
              </a:schemeClr>
            </a:solidFill>
          </a:endParaRPr>
        </a:p>
      </dgm:t>
    </dgm:pt>
    <dgm:pt modelId="{6504E626-E60E-4F92-9DF1-FF083D10A1CF}" type="parTrans" cxnId="{A8844C12-DF08-46E8-ADF4-AF91F4CE2C22}">
      <dgm:prSet/>
      <dgm:spPr/>
      <dgm:t>
        <a:bodyPr/>
        <a:lstStyle/>
        <a:p>
          <a:endParaRPr lang="en-GB"/>
        </a:p>
      </dgm:t>
    </dgm:pt>
    <dgm:pt modelId="{DCED07BA-2205-48E1-AF37-22954875859C}" type="sibTrans" cxnId="{A8844C12-DF08-46E8-ADF4-AF91F4CE2C22}">
      <dgm:prSet/>
      <dgm:spPr/>
      <dgm:t>
        <a:bodyPr/>
        <a:lstStyle/>
        <a:p>
          <a:endParaRPr lang="en-GB"/>
        </a:p>
      </dgm:t>
    </dgm:pt>
    <dgm:pt modelId="{D67FA853-73CB-424E-A127-D3E52E236C80}">
      <dgm:prSet phldrT="[Text]"/>
      <dgm:spPr/>
      <dgm:t>
        <a:bodyPr/>
        <a:lstStyle/>
        <a:p>
          <a:r>
            <a:rPr lang="cs-CZ"/>
            <a:t>Data porovnatelná napříč zeměmi</a:t>
          </a:r>
          <a:endParaRPr lang="en-GB" dirty="0"/>
        </a:p>
      </dgm:t>
    </dgm:pt>
    <dgm:pt modelId="{1BC28E9F-9CFF-4C49-A25B-E24832EF6E4E}" type="parTrans" cxnId="{5E3B3BDB-62D8-42FB-ADA0-EC1BE6144A28}">
      <dgm:prSet/>
      <dgm:spPr/>
      <dgm:t>
        <a:bodyPr/>
        <a:lstStyle/>
        <a:p>
          <a:endParaRPr lang="en-GB"/>
        </a:p>
      </dgm:t>
    </dgm:pt>
    <dgm:pt modelId="{2CDE1627-2385-4CEA-8BE6-1DB70AC93582}" type="sibTrans" cxnId="{5E3B3BDB-62D8-42FB-ADA0-EC1BE6144A28}">
      <dgm:prSet/>
      <dgm:spPr/>
      <dgm:t>
        <a:bodyPr/>
        <a:lstStyle/>
        <a:p>
          <a:endParaRPr lang="en-GB"/>
        </a:p>
      </dgm:t>
    </dgm:pt>
    <dgm:pt modelId="{2E258ED6-BCB1-4661-83AF-4D287C35E037}" type="pres">
      <dgm:prSet presAssocID="{D16441A0-FED8-41D7-B75F-BAE00CC29A76}" presName="Name0" presStyleCnt="0">
        <dgm:presLayoutVars>
          <dgm:dir/>
          <dgm:animOne val="branch"/>
          <dgm:animLvl val="lvl"/>
        </dgm:presLayoutVars>
      </dgm:prSet>
      <dgm:spPr/>
    </dgm:pt>
    <dgm:pt modelId="{061F180B-6F86-43EF-B175-3E0B9F892670}" type="pres">
      <dgm:prSet presAssocID="{D159F258-AE66-4F6E-BF80-05FD31A45CEA}" presName="chaos" presStyleCnt="0"/>
      <dgm:spPr/>
    </dgm:pt>
    <dgm:pt modelId="{D38E47D6-ABBE-4A6D-A21B-F31D7C13F29E}" type="pres">
      <dgm:prSet presAssocID="{D159F258-AE66-4F6E-BF80-05FD31A45CEA}" presName="parTx1" presStyleLbl="revTx" presStyleIdx="0" presStyleCnt="1" custScaleX="79499" custLinFactNeighborX="-36028" custLinFactNeighborY="-9646"/>
      <dgm:spPr/>
    </dgm:pt>
    <dgm:pt modelId="{920F7A49-79D8-45B1-94A2-F968BA6A4EE2}" type="pres">
      <dgm:prSet presAssocID="{D159F258-AE66-4F6E-BF80-05FD31A45CEA}" presName="c1" presStyleLbl="node1" presStyleIdx="0" presStyleCnt="19" custLinFactX="-200000" custLinFactNeighborX="-227540" custLinFactNeighborY="-61650"/>
      <dgm:spPr/>
    </dgm:pt>
    <dgm:pt modelId="{BCA00BE7-DCFD-4EBB-9D40-A5E3AAB002BC}" type="pres">
      <dgm:prSet presAssocID="{D159F258-AE66-4F6E-BF80-05FD31A45CEA}" presName="c2" presStyleLbl="node1" presStyleIdx="1" presStyleCnt="19" custLinFactX="-200000" custLinFactNeighborX="-252925" custLinFactNeighborY="-61650"/>
      <dgm:spPr/>
    </dgm:pt>
    <dgm:pt modelId="{2CA22C4A-4F32-40D4-823B-E7FFE69689FF}" type="pres">
      <dgm:prSet presAssocID="{D159F258-AE66-4F6E-BF80-05FD31A45CEA}" presName="c3" presStyleLbl="node1" presStyleIdx="2" presStyleCnt="19" custLinFactX="-100000" custLinFactNeighborX="-188225" custLinFactNeighborY="-39232"/>
      <dgm:spPr/>
    </dgm:pt>
    <dgm:pt modelId="{6F6CF243-601F-494B-B8AA-EA3326AD49F7}" type="pres">
      <dgm:prSet presAssocID="{D159F258-AE66-4F6E-BF80-05FD31A45CEA}" presName="c4" presStyleLbl="node1" presStyleIdx="3" presStyleCnt="19" custLinFactX="-200000" custLinFactNeighborX="-252925" custLinFactNeighborY="-61650"/>
      <dgm:spPr/>
    </dgm:pt>
    <dgm:pt modelId="{E6736077-3B87-4A72-8FEF-5D4AD1C20794}" type="pres">
      <dgm:prSet presAssocID="{D159F258-AE66-4F6E-BF80-05FD31A45CEA}" presName="c5" presStyleLbl="node1" presStyleIdx="4" presStyleCnt="19"/>
      <dgm:spPr/>
    </dgm:pt>
    <dgm:pt modelId="{4CFA5736-D118-41FE-BC16-226268895211}" type="pres">
      <dgm:prSet presAssocID="{D159F258-AE66-4F6E-BF80-05FD31A45CEA}" presName="c6" presStyleLbl="node1" presStyleIdx="5" presStyleCnt="19" custLinFactX="-200000" custLinFactNeighborX="-252925" custLinFactNeighborY="-61650"/>
      <dgm:spPr/>
    </dgm:pt>
    <dgm:pt modelId="{8E1DD928-6756-4787-9A4E-AE6BA86C9467}" type="pres">
      <dgm:prSet presAssocID="{D159F258-AE66-4F6E-BF80-05FD31A45CEA}" presName="c7" presStyleLbl="node1" presStyleIdx="6" presStyleCnt="19" custLinFactX="-100000" custLinFactNeighborX="-188225" custLinFactNeighborY="-39232"/>
      <dgm:spPr/>
    </dgm:pt>
    <dgm:pt modelId="{51670138-4376-499D-907F-1FAD7623D0DD}" type="pres">
      <dgm:prSet presAssocID="{D159F258-AE66-4F6E-BF80-05FD31A45CEA}" presName="c8" presStyleLbl="node1" presStyleIdx="7" presStyleCnt="19" custLinFactX="-200000" custLinFactNeighborX="-252925" custLinFactNeighborY="-61650"/>
      <dgm:spPr/>
    </dgm:pt>
    <dgm:pt modelId="{BCE61A1E-B905-47CA-95FA-B6C5287A3C95}" type="pres">
      <dgm:prSet presAssocID="{D159F258-AE66-4F6E-BF80-05FD31A45CEA}" presName="c9" presStyleLbl="node1" presStyleIdx="8" presStyleCnt="19" custLinFactX="-152666" custLinFactY="-11071" custLinFactNeighborX="-200000" custLinFactNeighborY="-100000"/>
      <dgm:spPr/>
    </dgm:pt>
    <dgm:pt modelId="{4F43D8ED-0746-4E29-807F-7F0C99B3C52B}" type="pres">
      <dgm:prSet presAssocID="{D159F258-AE66-4F6E-BF80-05FD31A45CEA}" presName="c10" presStyleLbl="node1" presStyleIdx="9" presStyleCnt="19" custLinFactX="-76137" custLinFactNeighborX="-100000" custLinFactNeighborY="-23975"/>
      <dgm:spPr/>
    </dgm:pt>
    <dgm:pt modelId="{5559BB2B-464C-48D3-A2DD-EE1F4592D07E}" type="pres">
      <dgm:prSet presAssocID="{D159F258-AE66-4F6E-BF80-05FD31A45CEA}" presName="c11" presStyleLbl="node1" presStyleIdx="10" presStyleCnt="19" custLinFactX="-157540" custLinFactNeighborX="-200000" custLinFactNeighborY="-61650"/>
      <dgm:spPr/>
    </dgm:pt>
    <dgm:pt modelId="{FC7E6A5D-5BBD-4E8E-9378-B77F56A8FA0F}" type="pres">
      <dgm:prSet presAssocID="{D159F258-AE66-4F6E-BF80-05FD31A45CEA}" presName="c12" presStyleLbl="node1" presStyleIdx="11" presStyleCnt="19" custLinFactX="-100000" custLinFactNeighborX="-180979" custLinFactNeighborY="-39232"/>
      <dgm:spPr/>
    </dgm:pt>
    <dgm:pt modelId="{054F5C81-9CDC-40DD-8923-1FCACF158E28}" type="pres">
      <dgm:prSet presAssocID="{D159F258-AE66-4F6E-BF80-05FD31A45CEA}" presName="c13" presStyleLbl="node1" presStyleIdx="12" presStyleCnt="19" custLinFactX="-98155" custLinFactNeighborX="-100000" custLinFactNeighborY="-26972"/>
      <dgm:spPr/>
    </dgm:pt>
    <dgm:pt modelId="{7D291036-1B2A-4736-AC49-33F08C92A510}" type="pres">
      <dgm:prSet presAssocID="{D159F258-AE66-4F6E-BF80-05FD31A45CEA}" presName="c14" presStyleLbl="node1" presStyleIdx="13" presStyleCnt="19" custLinFactX="-200000" custLinFactNeighborX="-252925" custLinFactNeighborY="-61650"/>
      <dgm:spPr/>
    </dgm:pt>
    <dgm:pt modelId="{2EA23CF2-6593-4B3F-9912-22392BBD56CD}" type="pres">
      <dgm:prSet presAssocID="{D159F258-AE66-4F6E-BF80-05FD31A45CEA}" presName="c15" presStyleLbl="node1" presStyleIdx="14" presStyleCnt="19" custLinFactX="-100000" custLinFactNeighborX="-188225" custLinFactNeighborY="-39232"/>
      <dgm:spPr/>
    </dgm:pt>
    <dgm:pt modelId="{EDB0FE71-BDE2-4FE3-A670-7E6FF1D0457F}" type="pres">
      <dgm:prSet presAssocID="{D159F258-AE66-4F6E-BF80-05FD31A45CEA}" presName="c16" presStyleLbl="node1" presStyleIdx="15" presStyleCnt="19" custLinFactX="4173" custLinFactY="-217780" custLinFactNeighborX="100000" custLinFactNeighborY="-300000"/>
      <dgm:spPr/>
    </dgm:pt>
    <dgm:pt modelId="{051A3EAB-9F3E-4558-97E9-672032688DAC}" type="pres">
      <dgm:prSet presAssocID="{D159F258-AE66-4F6E-BF80-05FD31A45CEA}" presName="c17" presStyleLbl="node1" presStyleIdx="16" presStyleCnt="19" custLinFactX="-98155" custLinFactNeighborX="-100000" custLinFactNeighborY="-26972"/>
      <dgm:spPr/>
    </dgm:pt>
    <dgm:pt modelId="{72DB617D-A7BC-46B3-9D47-9AAD7CB57748}" type="pres">
      <dgm:prSet presAssocID="{D159F258-AE66-4F6E-BF80-05FD31A45CEA}" presName="c18" presStyleLbl="node1" presStyleIdx="17" presStyleCnt="19" custLinFactX="-100000" custLinFactNeighborX="-188225" custLinFactNeighborY="-39232"/>
      <dgm:spPr/>
    </dgm:pt>
    <dgm:pt modelId="{489CAFEA-B841-4305-80B8-BBAE29F8692E}" type="pres">
      <dgm:prSet presAssocID="{DCED07BA-2205-48E1-AF37-22954875859C}" presName="chevronComposite1" presStyleCnt="0"/>
      <dgm:spPr/>
    </dgm:pt>
    <dgm:pt modelId="{658F56D4-979C-4220-96F8-891C3D68E2F5}" type="pres">
      <dgm:prSet presAssocID="{DCED07BA-2205-48E1-AF37-22954875859C}" presName="chevron1" presStyleLbl="sibTrans2D1" presStyleIdx="0" presStyleCnt="2" custLinFactNeighborX="-98332" custLinFactNeighborY="-4972"/>
      <dgm:spPr/>
    </dgm:pt>
    <dgm:pt modelId="{3DC96239-5625-4E19-A753-73C1BEFF10E8}" type="pres">
      <dgm:prSet presAssocID="{DCED07BA-2205-48E1-AF37-22954875859C}" presName="spChevron1" presStyleCnt="0"/>
      <dgm:spPr/>
    </dgm:pt>
    <dgm:pt modelId="{4E1B8C1B-9F85-4525-8ACE-B75BFCC8D79C}" type="pres">
      <dgm:prSet presAssocID="{DCED07BA-2205-48E1-AF37-22954875859C}" presName="overlap" presStyleCnt="0"/>
      <dgm:spPr/>
    </dgm:pt>
    <dgm:pt modelId="{03A0DDDE-CEBD-4579-BD65-BB26BEC96839}" type="pres">
      <dgm:prSet presAssocID="{DCED07BA-2205-48E1-AF37-22954875859C}" presName="chevronComposite2" presStyleCnt="0"/>
      <dgm:spPr/>
    </dgm:pt>
    <dgm:pt modelId="{CBAF8F22-2075-4669-8AA4-D5958A149886}" type="pres">
      <dgm:prSet presAssocID="{DCED07BA-2205-48E1-AF37-22954875859C}" presName="chevron2" presStyleLbl="sibTrans2D1" presStyleIdx="1" presStyleCnt="2" custLinFactNeighborX="64156" custLinFactNeighborY="-4972"/>
      <dgm:spPr/>
    </dgm:pt>
    <dgm:pt modelId="{44DE0340-D226-4F38-ACAD-87705C050BC3}" type="pres">
      <dgm:prSet presAssocID="{DCED07BA-2205-48E1-AF37-22954875859C}" presName="spChevron2" presStyleCnt="0"/>
      <dgm:spPr/>
    </dgm:pt>
    <dgm:pt modelId="{51E330AD-C67F-45AD-AF54-A9BA123FDB47}" type="pres">
      <dgm:prSet presAssocID="{D67FA853-73CB-424E-A127-D3E52E236C80}" presName="last" presStyleCnt="0"/>
      <dgm:spPr/>
    </dgm:pt>
    <dgm:pt modelId="{41537149-9A53-4F05-A52C-2B3535B88860}" type="pres">
      <dgm:prSet presAssocID="{D67FA853-73CB-424E-A127-D3E52E236C80}" presName="circleTx" presStyleLbl="node1" presStyleIdx="18" presStyleCnt="19" custLinFactNeighborX="26326" custLinFactNeighborY="-388"/>
      <dgm:spPr/>
    </dgm:pt>
    <dgm:pt modelId="{B4FB20CF-2AAE-4B21-861F-160B50F4DBB3}" type="pres">
      <dgm:prSet presAssocID="{D67FA853-73CB-424E-A127-D3E52E236C80}" presName="spN" presStyleCnt="0"/>
      <dgm:spPr/>
    </dgm:pt>
  </dgm:ptLst>
  <dgm:cxnLst>
    <dgm:cxn modelId="{5E3B3BDB-62D8-42FB-ADA0-EC1BE6144A28}" srcId="{D16441A0-FED8-41D7-B75F-BAE00CC29A76}" destId="{D67FA853-73CB-424E-A127-D3E52E236C80}" srcOrd="1" destOrd="0" parTransId="{1BC28E9F-9CFF-4C49-A25B-E24832EF6E4E}" sibTransId="{2CDE1627-2385-4CEA-8BE6-1DB70AC93582}"/>
    <dgm:cxn modelId="{A8844C12-DF08-46E8-ADF4-AF91F4CE2C22}" srcId="{D16441A0-FED8-41D7-B75F-BAE00CC29A76}" destId="{D159F258-AE66-4F6E-BF80-05FD31A45CEA}" srcOrd="0" destOrd="0" parTransId="{6504E626-E60E-4F92-9DF1-FF083D10A1CF}" sibTransId="{DCED07BA-2205-48E1-AF37-22954875859C}"/>
    <dgm:cxn modelId="{EAA1342E-BEAD-4C41-BAF1-57E3B5B7D524}" type="presOf" srcId="{D67FA853-73CB-424E-A127-D3E52E236C80}" destId="{41537149-9A53-4F05-A52C-2B3535B88860}" srcOrd="0" destOrd="0" presId="urn:microsoft.com/office/officeart/2009/3/layout/RandomtoResultProcess"/>
    <dgm:cxn modelId="{FAEC3552-824E-4F04-AD63-B420D37142EE}" type="presOf" srcId="{D16441A0-FED8-41D7-B75F-BAE00CC29A76}" destId="{2E258ED6-BCB1-4661-83AF-4D287C35E037}" srcOrd="0" destOrd="0" presId="urn:microsoft.com/office/officeart/2009/3/layout/RandomtoResultProcess"/>
    <dgm:cxn modelId="{51D708FC-B741-4DE0-8372-0B04A60DB545}" type="presOf" srcId="{D159F258-AE66-4F6E-BF80-05FD31A45CEA}" destId="{D38E47D6-ABBE-4A6D-A21B-F31D7C13F29E}" srcOrd="0" destOrd="0" presId="urn:microsoft.com/office/officeart/2009/3/layout/RandomtoResultProcess"/>
    <dgm:cxn modelId="{F12AC6B4-55CD-4117-87A4-369CB4E941CC}" type="presParOf" srcId="{2E258ED6-BCB1-4661-83AF-4D287C35E037}" destId="{061F180B-6F86-43EF-B175-3E0B9F892670}" srcOrd="0" destOrd="0" presId="urn:microsoft.com/office/officeart/2009/3/layout/RandomtoResultProcess"/>
    <dgm:cxn modelId="{DB3B9A81-0647-4F1E-9ED3-92A7E3E8D7AC}" type="presParOf" srcId="{061F180B-6F86-43EF-B175-3E0B9F892670}" destId="{D38E47D6-ABBE-4A6D-A21B-F31D7C13F29E}" srcOrd="0" destOrd="0" presId="urn:microsoft.com/office/officeart/2009/3/layout/RandomtoResultProcess"/>
    <dgm:cxn modelId="{5CDF91B9-A0B8-4F56-B372-BF0E2F2C838B}" type="presParOf" srcId="{061F180B-6F86-43EF-B175-3E0B9F892670}" destId="{920F7A49-79D8-45B1-94A2-F968BA6A4EE2}" srcOrd="1" destOrd="0" presId="urn:microsoft.com/office/officeart/2009/3/layout/RandomtoResultProcess"/>
    <dgm:cxn modelId="{2B24B1C6-B373-4741-BD62-FDBE88B47983}" type="presParOf" srcId="{061F180B-6F86-43EF-B175-3E0B9F892670}" destId="{BCA00BE7-DCFD-4EBB-9D40-A5E3AAB002BC}" srcOrd="2" destOrd="0" presId="urn:microsoft.com/office/officeart/2009/3/layout/RandomtoResultProcess"/>
    <dgm:cxn modelId="{2DE84BB9-86D6-401C-9E4B-6BB649DEB74B}" type="presParOf" srcId="{061F180B-6F86-43EF-B175-3E0B9F892670}" destId="{2CA22C4A-4F32-40D4-823B-E7FFE69689FF}" srcOrd="3" destOrd="0" presId="urn:microsoft.com/office/officeart/2009/3/layout/RandomtoResultProcess"/>
    <dgm:cxn modelId="{07C12812-1CF9-4B10-BFE4-1A20BA51140F}" type="presParOf" srcId="{061F180B-6F86-43EF-B175-3E0B9F892670}" destId="{6F6CF243-601F-494B-B8AA-EA3326AD49F7}" srcOrd="4" destOrd="0" presId="urn:microsoft.com/office/officeart/2009/3/layout/RandomtoResultProcess"/>
    <dgm:cxn modelId="{5668BA2A-7998-4F60-83F0-A1A925048092}" type="presParOf" srcId="{061F180B-6F86-43EF-B175-3E0B9F892670}" destId="{E6736077-3B87-4A72-8FEF-5D4AD1C20794}" srcOrd="5" destOrd="0" presId="urn:microsoft.com/office/officeart/2009/3/layout/RandomtoResultProcess"/>
    <dgm:cxn modelId="{91512521-2C54-41D0-B919-547040EB1848}" type="presParOf" srcId="{061F180B-6F86-43EF-B175-3E0B9F892670}" destId="{4CFA5736-D118-41FE-BC16-226268895211}" srcOrd="6" destOrd="0" presId="urn:microsoft.com/office/officeart/2009/3/layout/RandomtoResultProcess"/>
    <dgm:cxn modelId="{3658C622-168E-4291-BCE6-606989A3D8F8}" type="presParOf" srcId="{061F180B-6F86-43EF-B175-3E0B9F892670}" destId="{8E1DD928-6756-4787-9A4E-AE6BA86C9467}" srcOrd="7" destOrd="0" presId="urn:microsoft.com/office/officeart/2009/3/layout/RandomtoResultProcess"/>
    <dgm:cxn modelId="{FD16E863-53EF-4269-B916-40253DE67A01}" type="presParOf" srcId="{061F180B-6F86-43EF-B175-3E0B9F892670}" destId="{51670138-4376-499D-907F-1FAD7623D0DD}" srcOrd="8" destOrd="0" presId="urn:microsoft.com/office/officeart/2009/3/layout/RandomtoResultProcess"/>
    <dgm:cxn modelId="{E04AD06E-A6BB-4BC3-AA0A-1D645277DA30}" type="presParOf" srcId="{061F180B-6F86-43EF-B175-3E0B9F892670}" destId="{BCE61A1E-B905-47CA-95FA-B6C5287A3C95}" srcOrd="9" destOrd="0" presId="urn:microsoft.com/office/officeart/2009/3/layout/RandomtoResultProcess"/>
    <dgm:cxn modelId="{82DDBC1C-07B9-4355-99AC-E7A2C5D2A37F}" type="presParOf" srcId="{061F180B-6F86-43EF-B175-3E0B9F892670}" destId="{4F43D8ED-0746-4E29-807F-7F0C99B3C52B}" srcOrd="10" destOrd="0" presId="urn:microsoft.com/office/officeart/2009/3/layout/RandomtoResultProcess"/>
    <dgm:cxn modelId="{087EE75A-0D98-4305-A9CF-240DE569DE85}" type="presParOf" srcId="{061F180B-6F86-43EF-B175-3E0B9F892670}" destId="{5559BB2B-464C-48D3-A2DD-EE1F4592D07E}" srcOrd="11" destOrd="0" presId="urn:microsoft.com/office/officeart/2009/3/layout/RandomtoResultProcess"/>
    <dgm:cxn modelId="{4E4DFD8A-BF31-4168-985C-01DAD423D095}" type="presParOf" srcId="{061F180B-6F86-43EF-B175-3E0B9F892670}" destId="{FC7E6A5D-5BBD-4E8E-9378-B77F56A8FA0F}" srcOrd="12" destOrd="0" presId="urn:microsoft.com/office/officeart/2009/3/layout/RandomtoResultProcess"/>
    <dgm:cxn modelId="{2E89357B-7A6B-4096-BE6D-02DC7B0F02A6}" type="presParOf" srcId="{061F180B-6F86-43EF-B175-3E0B9F892670}" destId="{054F5C81-9CDC-40DD-8923-1FCACF158E28}" srcOrd="13" destOrd="0" presId="urn:microsoft.com/office/officeart/2009/3/layout/RandomtoResultProcess"/>
    <dgm:cxn modelId="{B9900D79-0052-48F6-AEC8-72AF84C6B460}" type="presParOf" srcId="{061F180B-6F86-43EF-B175-3E0B9F892670}" destId="{7D291036-1B2A-4736-AC49-33F08C92A510}" srcOrd="14" destOrd="0" presId="urn:microsoft.com/office/officeart/2009/3/layout/RandomtoResultProcess"/>
    <dgm:cxn modelId="{D52758D5-48C5-4A6E-AB8B-748E0CCD2EFF}" type="presParOf" srcId="{061F180B-6F86-43EF-B175-3E0B9F892670}" destId="{2EA23CF2-6593-4B3F-9912-22392BBD56CD}" srcOrd="15" destOrd="0" presId="urn:microsoft.com/office/officeart/2009/3/layout/RandomtoResultProcess"/>
    <dgm:cxn modelId="{CC4A8524-EB86-4B38-B6E9-EDD20D454636}" type="presParOf" srcId="{061F180B-6F86-43EF-B175-3E0B9F892670}" destId="{EDB0FE71-BDE2-4FE3-A670-7E6FF1D0457F}" srcOrd="16" destOrd="0" presId="urn:microsoft.com/office/officeart/2009/3/layout/RandomtoResultProcess"/>
    <dgm:cxn modelId="{B49FDC83-16DF-4AEA-9E60-2F0544938F3A}" type="presParOf" srcId="{061F180B-6F86-43EF-B175-3E0B9F892670}" destId="{051A3EAB-9F3E-4558-97E9-672032688DAC}" srcOrd="17" destOrd="0" presId="urn:microsoft.com/office/officeart/2009/3/layout/RandomtoResultProcess"/>
    <dgm:cxn modelId="{C02ABCC8-F878-4EE3-B0B7-9CDBC8970360}" type="presParOf" srcId="{061F180B-6F86-43EF-B175-3E0B9F892670}" destId="{72DB617D-A7BC-46B3-9D47-9AAD7CB57748}" srcOrd="18" destOrd="0" presId="urn:microsoft.com/office/officeart/2009/3/layout/RandomtoResultProcess"/>
    <dgm:cxn modelId="{FF182F0F-7860-4DBD-B119-6D7BDFDCE198}" type="presParOf" srcId="{2E258ED6-BCB1-4661-83AF-4D287C35E037}" destId="{489CAFEA-B841-4305-80B8-BBAE29F8692E}" srcOrd="1" destOrd="0" presId="urn:microsoft.com/office/officeart/2009/3/layout/RandomtoResultProcess"/>
    <dgm:cxn modelId="{FA76A000-FC8A-4B0D-A4F9-C1BBFCB63C41}" type="presParOf" srcId="{489CAFEA-B841-4305-80B8-BBAE29F8692E}" destId="{658F56D4-979C-4220-96F8-891C3D68E2F5}" srcOrd="0" destOrd="0" presId="urn:microsoft.com/office/officeart/2009/3/layout/RandomtoResultProcess"/>
    <dgm:cxn modelId="{67FC9D7F-10B1-4946-B287-03C351A3C92D}" type="presParOf" srcId="{489CAFEA-B841-4305-80B8-BBAE29F8692E}" destId="{3DC96239-5625-4E19-A753-73C1BEFF10E8}" srcOrd="1" destOrd="0" presId="urn:microsoft.com/office/officeart/2009/3/layout/RandomtoResultProcess"/>
    <dgm:cxn modelId="{AEA0FDCC-9F13-46DD-B45E-8916BB4BC8CA}" type="presParOf" srcId="{2E258ED6-BCB1-4661-83AF-4D287C35E037}" destId="{4E1B8C1B-9F85-4525-8ACE-B75BFCC8D79C}" srcOrd="2" destOrd="0" presId="urn:microsoft.com/office/officeart/2009/3/layout/RandomtoResultProcess"/>
    <dgm:cxn modelId="{9FB60436-B044-48A7-8761-4BF2404BA7DB}" type="presParOf" srcId="{2E258ED6-BCB1-4661-83AF-4D287C35E037}" destId="{03A0DDDE-CEBD-4579-BD65-BB26BEC96839}" srcOrd="3" destOrd="0" presId="urn:microsoft.com/office/officeart/2009/3/layout/RandomtoResultProcess"/>
    <dgm:cxn modelId="{73169EA6-CF11-4978-8AB8-B0B337DD0A8A}" type="presParOf" srcId="{03A0DDDE-CEBD-4579-BD65-BB26BEC96839}" destId="{CBAF8F22-2075-4669-8AA4-D5958A149886}" srcOrd="0" destOrd="0" presId="urn:microsoft.com/office/officeart/2009/3/layout/RandomtoResultProcess"/>
    <dgm:cxn modelId="{72313B97-DB5B-47D7-820D-F0373DF20EE5}" type="presParOf" srcId="{03A0DDDE-CEBD-4579-BD65-BB26BEC96839}" destId="{44DE0340-D226-4F38-ACAD-87705C050BC3}" srcOrd="1" destOrd="0" presId="urn:microsoft.com/office/officeart/2009/3/layout/RandomtoResultProcess"/>
    <dgm:cxn modelId="{799A2675-8C45-4C2A-A554-559F4230F9F7}" type="presParOf" srcId="{2E258ED6-BCB1-4661-83AF-4D287C35E037}" destId="{51E330AD-C67F-45AD-AF54-A9BA123FDB47}" srcOrd="4" destOrd="0" presId="urn:microsoft.com/office/officeart/2009/3/layout/RandomtoResultProcess"/>
    <dgm:cxn modelId="{F7623FE4-E49F-4F32-B33A-D8C743F4FDAA}" type="presParOf" srcId="{51E330AD-C67F-45AD-AF54-A9BA123FDB47}" destId="{41537149-9A53-4F05-A52C-2B3535B88860}" srcOrd="0" destOrd="0" presId="urn:microsoft.com/office/officeart/2009/3/layout/RandomtoResultProcess"/>
    <dgm:cxn modelId="{53A9B344-15FA-4107-AA70-70DFC8C5FC97}" type="presParOf" srcId="{51E330AD-C67F-45AD-AF54-A9BA123FDB47}" destId="{B4FB20CF-2AAE-4B21-861F-160B50F4DBB3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E47D6-ABBE-4A6D-A21B-F31D7C13F29E}">
      <dsp:nvSpPr>
        <dsp:cNvPr id="0" name=""/>
        <dsp:cNvSpPr/>
      </dsp:nvSpPr>
      <dsp:spPr>
        <a:xfrm>
          <a:off x="355598" y="814173"/>
          <a:ext cx="1935882" cy="8024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000" kern="1200">
              <a:solidFill>
                <a:schemeClr val="bg2">
                  <a:lumMod val="25000"/>
                </a:schemeClr>
              </a:solidFill>
            </a:rPr>
            <a:t>Důvěrná data v jednotlivých zemích</a:t>
          </a:r>
          <a:endParaRPr lang="en-GB" sz="20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355598" y="814173"/>
        <a:ext cx="1935882" cy="802477"/>
      </dsp:txXfrm>
    </dsp:sp>
    <dsp:sp modelId="{920F7A49-79D8-45B1-94A2-F968BA6A4EE2}">
      <dsp:nvSpPr>
        <dsp:cNvPr id="0" name=""/>
        <dsp:cNvSpPr/>
      </dsp:nvSpPr>
      <dsp:spPr>
        <a:xfrm>
          <a:off x="152388" y="528099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A00BE7-DCFD-4EBB-9D40-A5E3AAB002BC}">
      <dsp:nvSpPr>
        <dsp:cNvPr id="0" name=""/>
        <dsp:cNvSpPr/>
      </dsp:nvSpPr>
      <dsp:spPr>
        <a:xfrm>
          <a:off x="238808" y="256917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A22C4A-4F32-40D4-823B-E7FFE69689FF}">
      <dsp:nvSpPr>
        <dsp:cNvPr id="0" name=""/>
        <dsp:cNvSpPr/>
      </dsp:nvSpPr>
      <dsp:spPr>
        <a:xfrm>
          <a:off x="564227" y="311153"/>
          <a:ext cx="304387" cy="304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6CF243-601F-494B-B8AA-EA3326AD49F7}">
      <dsp:nvSpPr>
        <dsp:cNvPr id="0" name=""/>
        <dsp:cNvSpPr/>
      </dsp:nvSpPr>
      <dsp:spPr>
        <a:xfrm>
          <a:off x="835409" y="12854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736077-3B87-4A72-8FEF-5D4AD1C20794}">
      <dsp:nvSpPr>
        <dsp:cNvPr id="0" name=""/>
        <dsp:cNvSpPr/>
      </dsp:nvSpPr>
      <dsp:spPr>
        <a:xfrm>
          <a:off x="2065267" y="23798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FA5736-D118-41FE-BC16-226268895211}">
      <dsp:nvSpPr>
        <dsp:cNvPr id="0" name=""/>
        <dsp:cNvSpPr/>
      </dsp:nvSpPr>
      <dsp:spPr>
        <a:xfrm>
          <a:off x="1621836" y="94208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1DD928-6756-4787-9A4E-AE6BA86C9467}">
      <dsp:nvSpPr>
        <dsp:cNvPr id="0" name=""/>
        <dsp:cNvSpPr/>
      </dsp:nvSpPr>
      <dsp:spPr>
        <a:xfrm>
          <a:off x="1893018" y="229799"/>
          <a:ext cx="304387" cy="304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670138-4376-499D-907F-1FAD7623D0DD}">
      <dsp:nvSpPr>
        <dsp:cNvPr id="0" name=""/>
        <dsp:cNvSpPr/>
      </dsp:nvSpPr>
      <dsp:spPr>
        <a:xfrm>
          <a:off x="2272673" y="528099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E61A1E-B905-47CA-95FA-B6C5287A3C95}">
      <dsp:nvSpPr>
        <dsp:cNvPr id="0" name=""/>
        <dsp:cNvSpPr/>
      </dsp:nvSpPr>
      <dsp:spPr>
        <a:xfrm>
          <a:off x="2629585" y="730670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43D8ED-0746-4E29-807F-7F0C99B3C52B}">
      <dsp:nvSpPr>
        <dsp:cNvPr id="0" name=""/>
        <dsp:cNvSpPr/>
      </dsp:nvSpPr>
      <dsp:spPr>
        <a:xfrm>
          <a:off x="1025239" y="256917"/>
          <a:ext cx="498089" cy="4980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59BB2B-464C-48D3-A2DD-EE1F4592D07E}">
      <dsp:nvSpPr>
        <dsp:cNvPr id="0" name=""/>
        <dsp:cNvSpPr/>
      </dsp:nvSpPr>
      <dsp:spPr>
        <a:xfrm>
          <a:off x="152388" y="1287409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7E6A5D-5BBD-4E8E-9378-B77F56A8FA0F}">
      <dsp:nvSpPr>
        <dsp:cNvPr id="0" name=""/>
        <dsp:cNvSpPr/>
      </dsp:nvSpPr>
      <dsp:spPr>
        <a:xfrm>
          <a:off x="152391" y="1531472"/>
          <a:ext cx="304387" cy="304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4F5C81-9CDC-40DD-8923-1FCACF158E28}">
      <dsp:nvSpPr>
        <dsp:cNvPr id="0" name=""/>
        <dsp:cNvSpPr/>
      </dsp:nvSpPr>
      <dsp:spPr>
        <a:xfrm>
          <a:off x="537107" y="1748418"/>
          <a:ext cx="442746" cy="4427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91036-1B2A-4736-AC49-33F08C92A510}">
      <dsp:nvSpPr>
        <dsp:cNvPr id="0" name=""/>
        <dsp:cNvSpPr/>
      </dsp:nvSpPr>
      <dsp:spPr>
        <a:xfrm>
          <a:off x="1106591" y="2100955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A23CF2-6593-4B3F-9912-22392BBD56CD}">
      <dsp:nvSpPr>
        <dsp:cNvPr id="0" name=""/>
        <dsp:cNvSpPr/>
      </dsp:nvSpPr>
      <dsp:spPr>
        <a:xfrm>
          <a:off x="1215063" y="1748418"/>
          <a:ext cx="304387" cy="304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B0FE71-BDE2-4FE3-A670-7E6FF1D0457F}">
      <dsp:nvSpPr>
        <dsp:cNvPr id="0" name=""/>
        <dsp:cNvSpPr/>
      </dsp:nvSpPr>
      <dsp:spPr>
        <a:xfrm>
          <a:off x="2565352" y="1244543"/>
          <a:ext cx="193701" cy="1937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1A3EAB-9F3E-4558-97E9-672032688DAC}">
      <dsp:nvSpPr>
        <dsp:cNvPr id="0" name=""/>
        <dsp:cNvSpPr/>
      </dsp:nvSpPr>
      <dsp:spPr>
        <a:xfrm>
          <a:off x="1730308" y="1694181"/>
          <a:ext cx="442746" cy="44274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DB617D-A7BC-46B3-9D47-9AAD7CB57748}">
      <dsp:nvSpPr>
        <dsp:cNvPr id="0" name=""/>
        <dsp:cNvSpPr/>
      </dsp:nvSpPr>
      <dsp:spPr>
        <a:xfrm>
          <a:off x="2326910" y="1585708"/>
          <a:ext cx="304387" cy="30438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8F56D4-979C-4220-96F8-891C3D68E2F5}">
      <dsp:nvSpPr>
        <dsp:cNvPr id="0" name=""/>
        <dsp:cNvSpPr/>
      </dsp:nvSpPr>
      <dsp:spPr>
        <a:xfrm>
          <a:off x="2629587" y="345266"/>
          <a:ext cx="893944" cy="1706636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AF8F22-2075-4669-8AA4-D5958A149886}">
      <dsp:nvSpPr>
        <dsp:cNvPr id="0" name=""/>
        <dsp:cNvSpPr/>
      </dsp:nvSpPr>
      <dsp:spPr>
        <a:xfrm>
          <a:off x="4813547" y="345266"/>
          <a:ext cx="893944" cy="1706636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537149-9A53-4F05-A52C-2B3535B88860}">
      <dsp:nvSpPr>
        <dsp:cNvPr id="0" name=""/>
        <dsp:cNvSpPr/>
      </dsp:nvSpPr>
      <dsp:spPr>
        <a:xfrm>
          <a:off x="5777054" y="281039"/>
          <a:ext cx="2072324" cy="20723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900" kern="1200"/>
            <a:t>Data porovnatelná napříč zeměmi</a:t>
          </a:r>
          <a:endParaRPr lang="en-GB" sz="1900" kern="1200" dirty="0"/>
        </a:p>
      </dsp:txBody>
      <dsp:txXfrm>
        <a:off x="6080539" y="584524"/>
        <a:ext cx="1465354" cy="1465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1F4A15-C548-4CD8-B0D2-2265CC69321B}" type="datetimeFigureOut">
              <a:rPr lang="en-GB" smtClean="0"/>
              <a:pPr/>
              <a:t>31/10/2016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85EA55-294C-442C-B620-63690B72C6D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851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F5412-1ECB-4529-9B66-E98468F6580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4925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5633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4518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7048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8415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5797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9754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800" b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administrative data “research-friendly” ex-ante</a:t>
            </a:r>
            <a:r>
              <a:rPr lang="en-GB" sz="2400" b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n-GB" sz="18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Longitudinality in business registers</a:t>
            </a:r>
          </a:p>
          <a:p>
            <a:pPr lvl="1"/>
            <a:r>
              <a:rPr lang="en-GB" sz="18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Consistent identifiers over time and across data </a:t>
            </a:r>
          </a:p>
          <a:p>
            <a:pPr lvl="1"/>
            <a:r>
              <a:rPr lang="en-GB" sz="18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</a:t>
            </a:r>
          </a:p>
          <a:p>
            <a:r>
              <a:rPr lang="en-GB" sz="2800" b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Access:</a:t>
            </a:r>
          </a:p>
          <a:p>
            <a:pPr lvl="1"/>
            <a:r>
              <a:rPr lang="en-GB" sz="18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Clarify rules and set up processes for research access, allow for remote access</a:t>
            </a:r>
          </a:p>
          <a:p>
            <a:pPr lvl="1"/>
            <a:r>
              <a:rPr lang="en-GB" sz="18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Anonymisation (one way forward?); Synthetic data for research</a:t>
            </a:r>
          </a:p>
          <a:p>
            <a:r>
              <a:rPr lang="en-GB" sz="2800" b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Linking:</a:t>
            </a:r>
          </a:p>
          <a:p>
            <a:pPr lvl="1"/>
            <a:r>
              <a:rPr lang="en-GB" sz="18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Sometimes institutionally difficult and burdensome (fixed costs: high)</a:t>
            </a:r>
          </a:p>
          <a:p>
            <a:pPr lvl="1"/>
            <a:r>
              <a:rPr lang="en-GB" sz="18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extremely efficient and cost effective (marginal costs: low)</a:t>
            </a:r>
            <a:endParaRPr lang="cs-CZ" sz="180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cs-CZ" sz="180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18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minimise costs and maximise benefits:</a:t>
            </a:r>
            <a:br>
              <a:rPr lang="en-GB" sz="18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8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devise an </a:t>
            </a:r>
            <a:r>
              <a:rPr lang="en-GB" sz="1800" b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ex-ante data strategy for ex-post evaluation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cs-CZ" sz="1800"/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cs-CZ" sz="1800"/>
              <a:t>Leverage data from other countries through distributed microdata studies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219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06798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err="1"/>
              <a:t>We</a:t>
            </a:r>
            <a:r>
              <a:rPr lang="cs-CZ"/>
              <a:t> </a:t>
            </a:r>
            <a:r>
              <a:rPr lang="cs-CZ" err="1"/>
              <a:t>mention</a:t>
            </a:r>
            <a:r>
              <a:rPr lang="cs-CZ"/>
              <a:t> </a:t>
            </a:r>
            <a:r>
              <a:rPr lang="cs-CZ" err="1"/>
              <a:t>that</a:t>
            </a:r>
            <a:r>
              <a:rPr lang="cs-CZ" baseline="0"/>
              <a:t>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5EA55-294C-442C-B620-63690B72C6D0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399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000" y="2628508"/>
            <a:ext cx="2628000" cy="4229631"/>
          </a:xfrm>
          <a:prstGeom prst="rect">
            <a:avLst/>
          </a:prstGeom>
        </p:spPr>
      </p:pic>
      <p:pic>
        <p:nvPicPr>
          <p:cNvPr id="36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508"/>
            <a:ext cx="2628000" cy="4229631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ctrTitle" hasCustomPrompt="1"/>
          </p:nvPr>
        </p:nvSpPr>
        <p:spPr>
          <a:xfrm>
            <a:off x="1368000" y="2480400"/>
            <a:ext cx="6300000" cy="1267200"/>
          </a:xfrm>
          <a:prstGeom prst="rect">
            <a:avLst/>
          </a:prstGeom>
        </p:spPr>
        <p:txBody>
          <a:bodyPr lIns="90000" rIns="90000" anchor="b">
            <a:spAutoFit/>
          </a:bodyPr>
          <a:lstStyle>
            <a:lvl1pPr>
              <a:lnSpc>
                <a:spcPts val="4500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kumimoji="0" lang="en-US" dirty="0"/>
              <a:t>Click to edit Presentation title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 hasCustomPrompt="1"/>
          </p:nvPr>
        </p:nvSpPr>
        <p:spPr>
          <a:xfrm>
            <a:off x="1368000" y="3805200"/>
            <a:ext cx="6300000" cy="352800"/>
          </a:xfrm>
        </p:spPr>
        <p:txBody>
          <a:bodyPr lIns="90000" rIns="90000">
            <a:spAutoFit/>
          </a:bodyPr>
          <a:lstStyle>
            <a:lvl1pPr marL="0" indent="0" algn="l">
              <a:lnSpc>
                <a:spcPts val="2000"/>
              </a:lnSpc>
              <a:spcBef>
                <a:spcPts val="0"/>
              </a:spcBef>
              <a:buNone/>
              <a:defRPr sz="180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dirty="0"/>
              <a:t>Click to </a:t>
            </a:r>
            <a:r>
              <a:rPr kumimoji="0" lang="fr-FR" dirty="0" err="1"/>
              <a:t>edit</a:t>
            </a:r>
            <a:r>
              <a:rPr kumimoji="0" lang="fr-FR" dirty="0"/>
              <a:t> </a:t>
            </a:r>
            <a:r>
              <a:rPr kumimoji="0" lang="fr-FR" dirty="0" err="1"/>
              <a:t>Subtitle</a:t>
            </a:r>
            <a:endParaRPr kumimoji="0" lang="en-US" dirty="0"/>
          </a:p>
        </p:txBody>
      </p:sp>
      <p:pic>
        <p:nvPicPr>
          <p:cNvPr id="37" name="Imag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200" y="432000"/>
            <a:ext cx="692307" cy="1440000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403200" y="6411600"/>
            <a:ext cx="9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8B155403-5A93-49C6-A820-385CFC8442AE}" type="datetimeFigureOut">
              <a:rPr lang="en-GB" smtClean="0"/>
              <a:pPr/>
              <a:t>31/10/2016</a:t>
            </a:fld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8000" y="6411600"/>
            <a:ext cx="468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pic>
        <p:nvPicPr>
          <p:cNvPr id="10" name="Imag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00" y="6055200"/>
            <a:ext cx="1742400" cy="57882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defRPr/>
            </a:lvl1pPr>
            <a:lvl2pPr eaLnBrk="1" latinLnBrk="0" hangingPunct="1">
              <a:defRPr/>
            </a:lvl2pPr>
            <a:lvl3pPr eaLnBrk="1" latinLnBrk="0" hangingPunct="1">
              <a:defRPr/>
            </a:lvl3pPr>
            <a:lvl4pPr eaLnBrk="1" latinLnBrk="0" hangingPunct="1">
              <a:defRPr/>
            </a:lvl4pPr>
            <a:lvl5pPr eaLnBrk="1" latinLnBrk="0" hangingPunct="1">
              <a:defRPr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03200" y="6411600"/>
            <a:ext cx="9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8B155403-5A93-49C6-A820-385CFC8442AE}" type="datetimeFigureOut">
              <a:rPr lang="en-GB" smtClean="0"/>
              <a:pPr/>
              <a:t>31/10/2016</a:t>
            </a:fld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8000" y="6411600"/>
            <a:ext cx="468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11600"/>
            <a:ext cx="342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7A099312-89C7-4084-AA53-F2D3A76BF1E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080000" y="237600"/>
            <a:ext cx="7416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edit Slide title</a:t>
            </a:r>
            <a:br>
              <a:rPr lang="en-US" dirty="0"/>
            </a:br>
            <a:r>
              <a:rPr lang="en-US" dirty="0"/>
              <a:t>Slide title can be extended to two lines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3600" y="5328000"/>
            <a:ext cx="950407" cy="15300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00" y="468000"/>
            <a:ext cx="692308" cy="1440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260000" y="2928144"/>
            <a:ext cx="6624000" cy="1041311"/>
          </a:xfrm>
        </p:spPr>
        <p:txBody>
          <a:bodyPr anchor="ctr" anchorCtr="0">
            <a:spAutoFit/>
          </a:bodyPr>
          <a:lstStyle>
            <a:lvl1pPr algn="ctr">
              <a:lnSpc>
                <a:spcPts val="3700"/>
              </a:lnSpc>
              <a:defRPr sz="3700" b="0" i="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Section Header title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03200" y="6411600"/>
            <a:ext cx="9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8B155403-5A93-49C6-A820-385CFC8442AE}" type="datetimeFigureOut">
              <a:rPr lang="en-GB" smtClean="0"/>
              <a:pPr/>
              <a:t>31/10/2016</a:t>
            </a:fld>
            <a:endParaRPr lang="en-GB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8000" y="6411600"/>
            <a:ext cx="468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chemeClr val="bg1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11600"/>
            <a:ext cx="342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tx2"/>
                </a:solidFill>
                <a:latin typeface="Arial"/>
              </a:defRPr>
            </a:lvl1pPr>
          </a:lstStyle>
          <a:p>
            <a:fld id="{7A099312-89C7-4084-AA53-F2D3A76BF1E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emf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3600" y="5328184"/>
            <a:ext cx="950407" cy="1529631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 bwMode="auto">
          <a:xfrm>
            <a:off x="504000" y="1306800"/>
            <a:ext cx="8154000" cy="0"/>
          </a:xfrm>
          <a:prstGeom prst="rect">
            <a:avLst/>
          </a:prstGeom>
          <a:noFill/>
          <a:ln w="6350" cap="flat" cmpd="sng" algn="ctr">
            <a:solidFill>
              <a:srgbClr val="727272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Helvetica 65 Medium" pitchFamily="34" charset="0"/>
            </a:endParaRPr>
          </a:p>
        </p:txBody>
      </p:sp>
      <p:pic>
        <p:nvPicPr>
          <p:cNvPr id="24" name="Image 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0400" y="288000"/>
            <a:ext cx="458653" cy="954000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68000" y="1602000"/>
            <a:ext cx="8218800" cy="4525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1080000" y="237600"/>
            <a:ext cx="7416000" cy="1022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Slide title</a:t>
            </a:r>
            <a:br>
              <a:rPr lang="en-US" dirty="0"/>
            </a:br>
            <a:r>
              <a:rPr lang="en-US" dirty="0"/>
              <a:t>Slide title can be extended to two lines</a:t>
            </a:r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2"/>
          </p:nvPr>
        </p:nvSpPr>
        <p:spPr>
          <a:xfrm>
            <a:off x="403200" y="6411600"/>
            <a:ext cx="90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baseline="0">
                <a:solidFill>
                  <a:srgbClr val="727272"/>
                </a:solidFill>
                <a:latin typeface="Arial"/>
              </a:defRPr>
            </a:lvl1pPr>
          </a:lstStyle>
          <a:p>
            <a:fld id="{8B155403-5A93-49C6-A820-385CFC8442AE}" type="datetimeFigureOut">
              <a:rPr lang="en-GB" smtClean="0"/>
              <a:pPr/>
              <a:t>31/10/2016</a:t>
            </a:fld>
            <a:endParaRPr lang="en-GB"/>
          </a:p>
        </p:txBody>
      </p: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68000" y="6411600"/>
            <a:ext cx="4680000" cy="2448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l">
              <a:defRPr sz="1000" kern="1200" baseline="0">
                <a:solidFill>
                  <a:srgbClr val="727272"/>
                </a:solidFill>
                <a:latin typeface="Arial"/>
              </a:defRPr>
            </a:lvl1pPr>
          </a:lstStyle>
          <a:p>
            <a:endParaRPr lang="en-GB"/>
          </a:p>
        </p:txBody>
      </p:sp>
      <p:sp>
        <p:nvSpPr>
          <p:cNvPr id="4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0000" y="6411600"/>
            <a:ext cx="342000" cy="244800"/>
          </a:xfrm>
          <a:prstGeom prst="rect">
            <a:avLst/>
          </a:prstGeom>
        </p:spPr>
        <p:txBody>
          <a:bodyPr vert="horz" wrap="none" lIns="91440" tIns="45720" rIns="91440" bIns="45720" rtlCol="0" anchor="t" anchorCtr="0"/>
          <a:lstStyle>
            <a:lvl1pPr algn="r">
              <a:defRPr sz="1000" baseline="0">
                <a:solidFill>
                  <a:schemeClr val="bg1"/>
                </a:solidFill>
                <a:latin typeface="Arial"/>
              </a:defRPr>
            </a:lvl1pPr>
          </a:lstStyle>
          <a:p>
            <a:fld id="{7A099312-89C7-4084-AA53-F2D3A76BF1E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00" indent="-342000" algn="l" rtl="0" eaLnBrk="1" latinLnBrk="0" hangingPunct="1">
        <a:spcBef>
          <a:spcPts val="768"/>
        </a:spcBef>
        <a:buClr>
          <a:schemeClr val="tx1"/>
        </a:buClr>
        <a:buFont typeface="Arial" pitchFamily="34" charset="0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600" indent="-284400" algn="l" rtl="0" eaLnBrk="1" latinLnBrk="0" hangingPunct="1">
        <a:spcBef>
          <a:spcPts val="672"/>
        </a:spcBef>
        <a:buClr>
          <a:schemeClr val="tx1"/>
        </a:buClr>
        <a:buFont typeface="Arial" pitchFamily="34" charset="0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4800" indent="-230400" algn="l" rtl="0" eaLnBrk="1" latinLnBrk="0" hangingPunct="1">
        <a:spcBef>
          <a:spcPts val="576"/>
        </a:spcBef>
        <a:buClr>
          <a:schemeClr val="tx1"/>
        </a:buClr>
        <a:buFont typeface="Arial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20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–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9200" indent="-230400" algn="l" rtl="0" eaLnBrk="1" latinLnBrk="0" hangingPunct="1">
        <a:spcBef>
          <a:spcPts val="480"/>
        </a:spcBef>
        <a:buClr>
          <a:schemeClr val="tx1"/>
        </a:buClr>
        <a:buFont typeface="Arial" pitchFamily="34" charset="0"/>
        <a:buChar char="»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x.doi.org/10.1787/888933274317" TargetMode="External"/><Relationship Id="rId5" Type="http://schemas.openxmlformats.org/officeDocument/2006/relationships/hyperlink" Target="http://www.oecd.org/sti/msti.htm" TargetMode="External"/><Relationship Id="rId4" Type="http://schemas.openxmlformats.org/officeDocument/2006/relationships/hyperlink" Target="http://www.oecd.org/sti/rd-tax-stats.htm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diagramColors" Target="../diagrams/colors1.xml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6" Type="http://schemas.openxmlformats.org/officeDocument/2006/relationships/image" Target="../media/image24.png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19.png"/><Relationship Id="rId5" Type="http://schemas.openxmlformats.org/officeDocument/2006/relationships/diagramLayout" Target="../diagrams/layout1.xml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diagramData" Target="../diagrams/data1.xml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301208"/>
            <a:ext cx="4427984" cy="15567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43608" y="2326521"/>
            <a:ext cx="8100392" cy="1246495"/>
          </a:xfrm>
        </p:spPr>
        <p:txBody>
          <a:bodyPr/>
          <a:lstStyle/>
          <a:p>
            <a:r>
              <a:rPr lang="cs-CZ" sz="2000" b="1"/>
              <a:t>Hodnocení dopadu za použití administrativních dat</a:t>
            </a:r>
            <a:r>
              <a:rPr lang="en-US" sz="2000" b="1"/>
              <a:t>: </a:t>
            </a:r>
            <a:br>
              <a:rPr lang="en-US" sz="2000" b="1"/>
            </a:br>
            <a:r>
              <a:rPr lang="cs-CZ" sz="2000"/>
              <a:t>dva příklady z projektů OECD</a:t>
            </a:r>
            <a:endParaRPr lang="en-GB" sz="2000" dirty="0">
              <a:solidFill>
                <a:srgbClr val="92D050"/>
              </a:solidFill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539552" y="3684891"/>
            <a:ext cx="7416824" cy="1374735"/>
          </a:xfrm>
        </p:spPr>
        <p:txBody>
          <a:bodyPr/>
          <a:lstStyle/>
          <a:p>
            <a:r>
              <a:rPr lang="cs-CZ" sz="1700"/>
              <a:t>Matěj Bajgar, Chiara Criscuolo, </a:t>
            </a:r>
            <a:r>
              <a:rPr lang="en-GB" sz="1700"/>
              <a:t>Silvia Appelt, Fernando Galindo-Rueda</a:t>
            </a:r>
            <a:endParaRPr lang="cs-CZ" sz="1700"/>
          </a:p>
          <a:p>
            <a:r>
              <a:rPr lang="en-GB" sz="1700" i="1"/>
              <a:t>OECD </a:t>
            </a:r>
            <a:r>
              <a:rPr lang="cs-CZ" sz="1700" i="1"/>
              <a:t>Direktorát pro vědu, technologii a inovace (STI)</a:t>
            </a:r>
            <a:endParaRPr lang="en-GB" sz="1700" i="1"/>
          </a:p>
          <a:p>
            <a:endParaRPr lang="cs-CZ" sz="1700"/>
          </a:p>
          <a:p>
            <a:r>
              <a:rPr lang="en-US" sz="1400" b="1" i="1">
                <a:solidFill>
                  <a:srgbClr val="92D050"/>
                </a:solidFill>
              </a:rPr>
              <a:t>Evaluace ESI fondů v ČR: rychleji, přesněji, užitečněji</a:t>
            </a:r>
            <a:endParaRPr lang="cs-CZ" sz="1400" b="1" i="1">
              <a:solidFill>
                <a:srgbClr val="92D050"/>
              </a:solidFill>
            </a:endParaRPr>
          </a:p>
          <a:p>
            <a:r>
              <a:rPr lang="cs-CZ" sz="1400" b="1" i="1">
                <a:solidFill>
                  <a:srgbClr val="92D050"/>
                </a:solidFill>
              </a:rPr>
              <a:t>Praha, 2. listopadu 2016</a:t>
            </a:r>
            <a:endParaRPr lang="en-GB" sz="1700"/>
          </a:p>
        </p:txBody>
      </p:sp>
      <p:sp>
        <p:nvSpPr>
          <p:cNvPr id="2" name="TextBox 1"/>
          <p:cNvSpPr txBox="1"/>
          <p:nvPr/>
        </p:nvSpPr>
        <p:spPr>
          <a:xfrm>
            <a:off x="3707904" y="1435423"/>
            <a:ext cx="41044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4400" b="1" dirty="0">
              <a:solidFill>
                <a:schemeClr val="bg1"/>
              </a:solidFill>
            </a:endParaRPr>
          </a:p>
        </p:txBody>
      </p:sp>
      <p:pic>
        <p:nvPicPr>
          <p:cNvPr id="1028" name="Picture 4" descr="Zobrazit původní obráze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8367"/>
            <a:ext cx="3979494" cy="759633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 descr="Zobrazit původní obrázek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31294"/>
            <a:ext cx="2627784" cy="680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108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Výhody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Zástupný symbol pro obsah 1"/>
          <p:cNvSpPr txBox="1">
            <a:spLocks/>
          </p:cNvSpPr>
          <p:nvPr/>
        </p:nvSpPr>
        <p:spPr>
          <a:xfrm>
            <a:off x="395536" y="1777380"/>
            <a:ext cx="8291264" cy="4691820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cs-CZ" sz="2800">
                <a:solidFill>
                  <a:srgbClr val="00AF3F"/>
                </a:solidFill>
              </a:rPr>
              <a:t>velký počet pozorování</a:t>
            </a:r>
            <a:endParaRPr lang="en-US" sz="2800">
              <a:solidFill>
                <a:srgbClr val="00AF3F"/>
              </a:solidFill>
            </a:endParaRPr>
          </a:p>
          <a:p>
            <a:pPr marL="457200" indent="-457200"/>
            <a:r>
              <a:rPr lang="cs-CZ" sz="2800">
                <a:solidFill>
                  <a:srgbClr val="00AF3F"/>
                </a:solidFill>
              </a:rPr>
              <a:t>kvalita</a:t>
            </a:r>
          </a:p>
          <a:p>
            <a:pPr marL="1200150" lvl="1" indent="-457200">
              <a:buFont typeface="Arial" pitchFamily="34" charset="0"/>
              <a:buChar char="•"/>
            </a:pPr>
            <a:r>
              <a:rPr lang="cs-CZ" sz="2400">
                <a:solidFill>
                  <a:srgbClr val="00AF3F"/>
                </a:solidFill>
              </a:rPr>
              <a:t>přesné údaje</a:t>
            </a:r>
            <a:endParaRPr lang="en-US" sz="2400">
              <a:solidFill>
                <a:srgbClr val="00AF3F"/>
              </a:solidFill>
            </a:endParaRPr>
          </a:p>
          <a:p>
            <a:pPr marL="1200150" lvl="1" indent="-457200">
              <a:buFont typeface="Arial" pitchFamily="34" charset="0"/>
              <a:buChar char="•"/>
            </a:pPr>
            <a:r>
              <a:rPr lang="cs-CZ" sz="2400">
                <a:solidFill>
                  <a:srgbClr val="00AF3F"/>
                </a:solidFill>
              </a:rPr>
              <a:t>reprezentativnost</a:t>
            </a:r>
            <a:endParaRPr lang="en-US" sz="2400">
              <a:solidFill>
                <a:srgbClr val="00AF3F"/>
              </a:solidFill>
            </a:endParaRPr>
          </a:p>
          <a:p>
            <a:pPr marL="1200150" lvl="1" indent="-457200">
              <a:buFont typeface="Arial" pitchFamily="34" charset="0"/>
              <a:buChar char="•"/>
            </a:pPr>
            <a:r>
              <a:rPr lang="cs-CZ" sz="2400">
                <a:solidFill>
                  <a:srgbClr val="00AF3F"/>
                </a:solidFill>
              </a:rPr>
              <a:t>nízký počet chybějících odpovědí</a:t>
            </a:r>
            <a:endParaRPr lang="en-US" sz="2400">
              <a:solidFill>
                <a:srgbClr val="00AF3F"/>
              </a:solidFill>
            </a:endParaRPr>
          </a:p>
          <a:p>
            <a:pPr marL="457200" indent="-457200"/>
            <a:r>
              <a:rPr lang="cs-CZ" sz="2800">
                <a:solidFill>
                  <a:srgbClr val="00AF3F"/>
                </a:solidFill>
              </a:rPr>
              <a:t>náklady (vysoké fixní X nízké mezní)</a:t>
            </a:r>
          </a:p>
          <a:p>
            <a:pPr marL="457200" indent="-457200"/>
            <a:r>
              <a:rPr lang="cs-CZ" sz="2800">
                <a:solidFill>
                  <a:srgbClr val="00AF3F"/>
                </a:solidFill>
              </a:rPr>
              <a:t>údaje užitečné při definici veřejných politik</a:t>
            </a:r>
          </a:p>
          <a:p>
            <a:pPr marL="457200" indent="-457200"/>
            <a:r>
              <a:rPr lang="cs-CZ" sz="2800">
                <a:solidFill>
                  <a:srgbClr val="00AF3F"/>
                </a:solidFill>
              </a:rPr>
              <a:t>replikovatelnost v průběhu času</a:t>
            </a:r>
            <a:endParaRPr lang="en-US" sz="2800">
              <a:solidFill>
                <a:srgbClr val="00AF3F"/>
              </a:solidFill>
            </a:endParaRPr>
          </a:p>
          <a:p>
            <a:endParaRPr lang="cs-CZ" sz="2800">
              <a:solidFill>
                <a:srgbClr val="00AF3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655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18800" cy="4525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Výzvy (a řešení)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Zástupný symbol pro obsah 1"/>
          <p:cNvSpPr txBox="1">
            <a:spLocks/>
          </p:cNvSpPr>
          <p:nvPr/>
        </p:nvSpPr>
        <p:spPr>
          <a:xfrm>
            <a:off x="223384" y="1761818"/>
            <a:ext cx="3816424" cy="4907542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cs-CZ" sz="2800">
                <a:solidFill>
                  <a:srgbClr val="FF0000"/>
                </a:solidFill>
              </a:rPr>
              <a:t>nízká kontrola nad proměnnými, které jsou k dispozici</a:t>
            </a:r>
          </a:p>
          <a:p>
            <a:pPr marL="457200" indent="-457200"/>
            <a:endParaRPr lang="cs-CZ" sz="2800">
              <a:solidFill>
                <a:srgbClr val="FF0000"/>
              </a:solidFill>
            </a:endParaRPr>
          </a:p>
          <a:p>
            <a:pPr marL="457200" indent="-457200"/>
            <a:r>
              <a:rPr lang="cs-CZ" sz="2800">
                <a:solidFill>
                  <a:srgbClr val="FF0000"/>
                </a:solidFill>
              </a:rPr>
              <a:t>důvěrné údaje</a:t>
            </a:r>
          </a:p>
          <a:p>
            <a:pPr marL="457200" indent="-457200"/>
            <a:endParaRPr lang="cs-CZ" sz="2800">
              <a:solidFill>
                <a:srgbClr val="FF0000"/>
              </a:solidFill>
            </a:endParaRPr>
          </a:p>
          <a:p>
            <a:pPr marL="457200" indent="-457200"/>
            <a:r>
              <a:rPr lang="cs-CZ" sz="2800">
                <a:solidFill>
                  <a:srgbClr val="FF0000"/>
                </a:solidFill>
              </a:rPr>
              <a:t>koordinace mezi různými orgány státní správy</a:t>
            </a:r>
          </a:p>
        </p:txBody>
      </p:sp>
    </p:spTree>
    <p:extLst>
      <p:ext uri="{BB962C8B-B14F-4D97-AF65-F5344CB8AC3E}">
        <p14:creationId xmlns:p14="http://schemas.microsoft.com/office/powerpoint/2010/main" val="3876641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18800" cy="4525200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Výzvy (a řešení)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Zástupný symbol pro obsah 1"/>
          <p:cNvSpPr txBox="1">
            <a:spLocks/>
          </p:cNvSpPr>
          <p:nvPr/>
        </p:nvSpPr>
        <p:spPr>
          <a:xfrm>
            <a:off x="223384" y="1761818"/>
            <a:ext cx="3816424" cy="4907542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/>
            <a:r>
              <a:rPr lang="cs-CZ" sz="2800">
                <a:solidFill>
                  <a:srgbClr val="FF0000"/>
                </a:solidFill>
              </a:rPr>
              <a:t>nízká kontrola nad proměnnými, které jsou k dispozici</a:t>
            </a:r>
          </a:p>
          <a:p>
            <a:pPr marL="457200" indent="-457200"/>
            <a:endParaRPr lang="cs-CZ" sz="2800">
              <a:solidFill>
                <a:srgbClr val="FF0000"/>
              </a:solidFill>
            </a:endParaRPr>
          </a:p>
          <a:p>
            <a:pPr marL="457200" indent="-457200"/>
            <a:r>
              <a:rPr lang="cs-CZ" sz="2800">
                <a:solidFill>
                  <a:srgbClr val="FF0000"/>
                </a:solidFill>
              </a:rPr>
              <a:t>důvěrné údaje</a:t>
            </a:r>
          </a:p>
          <a:p>
            <a:pPr marL="457200" indent="-457200"/>
            <a:endParaRPr lang="cs-CZ" sz="2800">
              <a:solidFill>
                <a:srgbClr val="FF0000"/>
              </a:solidFill>
            </a:endParaRPr>
          </a:p>
          <a:p>
            <a:pPr marL="457200" indent="-457200"/>
            <a:r>
              <a:rPr lang="cs-CZ" sz="2800">
                <a:solidFill>
                  <a:srgbClr val="FF0000"/>
                </a:solidFill>
              </a:rPr>
              <a:t>koordinace mezi různými orgány státní správy</a:t>
            </a:r>
          </a:p>
        </p:txBody>
      </p:sp>
      <p:sp>
        <p:nvSpPr>
          <p:cNvPr id="6" name="Right Arrow 5"/>
          <p:cNvSpPr/>
          <p:nvPr/>
        </p:nvSpPr>
        <p:spPr>
          <a:xfrm>
            <a:off x="3851322" y="2157863"/>
            <a:ext cx="100811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7" name="TextBox 6"/>
          <p:cNvSpPr txBox="1"/>
          <p:nvPr/>
        </p:nvSpPr>
        <p:spPr>
          <a:xfrm>
            <a:off x="5112359" y="2065820"/>
            <a:ext cx="3816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>
                <a:solidFill>
                  <a:srgbClr val="000099"/>
                </a:solidFill>
              </a:rPr>
              <a:t>propojení dat</a:t>
            </a:r>
            <a:endParaRPr lang="en-GB" sz="2000">
              <a:solidFill>
                <a:srgbClr val="000099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813743" y="3816519"/>
            <a:ext cx="100811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9" name="TextBox 8"/>
          <p:cNvSpPr txBox="1"/>
          <p:nvPr/>
        </p:nvSpPr>
        <p:spPr>
          <a:xfrm>
            <a:off x="5004048" y="3057963"/>
            <a:ext cx="42845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ctr"/>
            <a:r>
              <a:rPr lang="cs-CZ" sz="2000">
                <a:solidFill>
                  <a:srgbClr val="000099"/>
                </a:solidFill>
              </a:rPr>
              <a:t>anonymizace</a:t>
            </a:r>
          </a:p>
          <a:p>
            <a:pPr fontAlgn="ctr"/>
            <a:r>
              <a:rPr lang="cs-CZ" sz="2000">
                <a:solidFill>
                  <a:srgbClr val="000099"/>
                </a:solidFill>
              </a:rPr>
              <a:t>pravidla pro nakládání s citlivými údaji</a:t>
            </a:r>
          </a:p>
          <a:p>
            <a:pPr fontAlgn="ctr"/>
            <a:r>
              <a:rPr lang="cs-CZ" sz="2000">
                <a:solidFill>
                  <a:srgbClr val="000099"/>
                </a:solidFill>
              </a:rPr>
              <a:t>přístup na místě; vzdálený přístup</a:t>
            </a:r>
            <a:endParaRPr lang="cs-CZ" sz="2000">
              <a:solidFill>
                <a:srgbClr val="000099"/>
              </a:solidFill>
              <a:effectLst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060035" y="5392923"/>
            <a:ext cx="77635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11" name="TextBox 10"/>
          <p:cNvSpPr txBox="1"/>
          <p:nvPr/>
        </p:nvSpPr>
        <p:spPr>
          <a:xfrm>
            <a:off x="5112359" y="4739683"/>
            <a:ext cx="40141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>
                <a:solidFill>
                  <a:srgbClr val="000099"/>
                </a:solidFill>
              </a:rPr>
              <a:t>politická podpora pro „otevřená data“</a:t>
            </a:r>
          </a:p>
          <a:p>
            <a:r>
              <a:rPr lang="cs-CZ" sz="2000">
                <a:solidFill>
                  <a:srgbClr val="000099"/>
                </a:solidFill>
              </a:rPr>
              <a:t>fixní náklady (vyplatí se v delším horizontu)</a:t>
            </a:r>
          </a:p>
          <a:p>
            <a:endParaRPr lang="en-GB" sz="200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129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2000"/>
            <a:ext cx="9144000" cy="4525200"/>
          </a:xfrm>
        </p:spPr>
        <p:txBody>
          <a:bodyPr>
            <a:normAutofit/>
          </a:bodyPr>
          <a:lstStyle/>
          <a:p>
            <a:r>
              <a:rPr lang="cs-CZ" sz="3000">
                <a:solidFill>
                  <a:schemeClr val="bg2">
                    <a:lumMod val="25000"/>
                  </a:schemeClr>
                </a:solidFill>
              </a:rPr>
              <a:t>Administrativní data a hodnocení dopadu</a:t>
            </a:r>
          </a:p>
          <a:p>
            <a:endParaRPr lang="en-US" sz="300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cs-CZ" sz="3000">
                <a:solidFill>
                  <a:srgbClr val="92D050"/>
                </a:solidFill>
              </a:rPr>
              <a:t>Příklad 1: Modern Apprenticeships ve Skotsku</a:t>
            </a:r>
          </a:p>
          <a:p>
            <a:pPr marL="0" indent="0">
              <a:buNone/>
            </a:pPr>
            <a:endParaRPr lang="en-US" sz="300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cs-CZ" sz="3000">
                <a:solidFill>
                  <a:schemeClr val="bg2">
                    <a:lumMod val="25000"/>
                  </a:schemeClr>
                </a:solidFill>
              </a:rPr>
              <a:t>Příklad 2: Daňové pobídky pro výzkum a vývoj v soukromém sektoru</a:t>
            </a:r>
          </a:p>
          <a:p>
            <a:pPr marL="0" indent="0">
              <a:buNone/>
            </a:pPr>
            <a:endParaRPr lang="en-GB" sz="24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Přehled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2056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>
                <a:solidFill>
                  <a:schemeClr val="bg2">
                    <a:lumMod val="25000"/>
                  </a:schemeClr>
                </a:solidFill>
              </a:rPr>
              <a:t>Modern Apprenticeships </a:t>
            </a:r>
            <a:r>
              <a:rPr lang="cs-CZ">
                <a:solidFill>
                  <a:schemeClr val="bg2">
                    <a:lumMod val="25000"/>
                  </a:schemeClr>
                </a:solidFill>
              </a:rPr>
              <a:t>ve Skotsku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1355921"/>
            <a:ext cx="61926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spojují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placené zaměstnání</a:t>
            </a:r>
          </a:p>
          <a:p>
            <a:pPr marL="1200150" lvl="1" indent="-457200">
              <a:buFont typeface="Arial" panose="020B0604020202020204" pitchFamily="34" charset="0"/>
              <a:buChar char="•"/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vzdělávání vedoucí ke státem uznané kvalifikaci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provozuje Skills Development Scotland za skotskou vládu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&gt;25,000 nových učňů/rok, </a:t>
            </a:r>
            <a:r>
              <a:rPr lang="en-GB" sz="2400">
                <a:solidFill>
                  <a:schemeClr val="bg2">
                    <a:lumMod val="25000"/>
                  </a:schemeClr>
                </a:solidFill>
              </a:rPr>
              <a:t>75 </a:t>
            </a: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miliónů liber/rok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&gt;75 specializací </a:t>
            </a:r>
            <a:r>
              <a:rPr lang="en-GB" sz="2400">
                <a:solidFill>
                  <a:schemeClr val="bg2">
                    <a:lumMod val="25000"/>
                  </a:schemeClr>
                </a:solidFill>
              </a:rPr>
              <a:t>– </a:t>
            </a: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od kadeřníků k inženýrům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400">
              <a:solidFill>
                <a:schemeClr val="bg2">
                  <a:lumMod val="2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cs-CZ" sz="2400"/>
          </a:p>
        </p:txBody>
      </p:sp>
      <p:pic>
        <p:nvPicPr>
          <p:cNvPr id="5" name="Picture 2" descr="https://www.apprenticeships.scot/media/1394/cherylpryde.jpg?anchor=center&amp;mode=crop&amp;width=394&amp;height=490&amp;rnd=131147011350000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656" y="3007216"/>
            <a:ext cx="3096344" cy="38507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effectLst>
            <a:glow>
              <a:schemeClr val="accent1"/>
            </a:glow>
          </a:effectLst>
        </p:spPr>
      </p:pic>
      <p:sp>
        <p:nvSpPr>
          <p:cNvPr id="6" name="TextBox 5"/>
          <p:cNvSpPr txBox="1"/>
          <p:nvPr/>
        </p:nvSpPr>
        <p:spPr>
          <a:xfrm rot="16200000">
            <a:off x="4470884" y="5042284"/>
            <a:ext cx="346249" cy="316835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1050"/>
              <a:t>Photo source: https://www.apprenticeships.scot/</a:t>
            </a:r>
            <a:endParaRPr lang="en-GB" sz="1050"/>
          </a:p>
        </p:txBody>
      </p:sp>
    </p:spTree>
    <p:extLst>
      <p:ext uri="{BB962C8B-B14F-4D97-AF65-F5344CB8AC3E}">
        <p14:creationId xmlns:p14="http://schemas.microsoft.com/office/powerpoint/2010/main" val="2834035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944" y="2598739"/>
            <a:ext cx="5076056" cy="266863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2600" b="1">
                <a:solidFill>
                  <a:schemeClr val="bg2">
                    <a:lumMod val="25000"/>
                  </a:schemeClr>
                </a:solidFill>
              </a:rPr>
              <a:t>Cíle</a:t>
            </a:r>
          </a:p>
          <a:p>
            <a:pPr marL="800550" indent="-457200"/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pomoci zhodnotit Modern Apprenticeships ve Skotsku</a:t>
            </a:r>
          </a:p>
          <a:p>
            <a:pPr marL="800550" indent="-457200"/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poskytnout příklad ex-ante evaluační strategie (pro další země a programy)</a:t>
            </a:r>
          </a:p>
          <a:p>
            <a:pPr marL="0" indent="0">
              <a:buNone/>
            </a:pPr>
            <a:endParaRPr lang="en-GB" sz="2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>
                <a:solidFill>
                  <a:schemeClr val="bg2">
                    <a:lumMod val="25000"/>
                  </a:schemeClr>
                </a:solidFill>
              </a:rPr>
              <a:t>OECD </a:t>
            </a:r>
            <a:r>
              <a:rPr lang="cs-CZ">
                <a:solidFill>
                  <a:schemeClr val="bg2">
                    <a:lumMod val="25000"/>
                  </a:schemeClr>
                </a:solidFill>
              </a:rPr>
              <a:t>strategie pro hodnocení dopadu Modern Apprenticeships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Zobrazit původní obráze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04864"/>
            <a:ext cx="395015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 rot="16200000">
            <a:off x="1801952" y="4254535"/>
            <a:ext cx="346249" cy="3168352"/>
          </a:xfrm>
          <a:prstGeom prst="rect">
            <a:avLst/>
          </a:prstGeom>
          <a:noFill/>
        </p:spPr>
        <p:txBody>
          <a:bodyPr vert="vert" wrap="square" rtlCol="0">
            <a:spAutoFit/>
          </a:bodyPr>
          <a:lstStyle/>
          <a:p>
            <a:r>
              <a:rPr lang="cs-CZ" sz="1050">
                <a:solidFill>
                  <a:schemeClr val="bg2">
                    <a:lumMod val="25000"/>
                  </a:schemeClr>
                </a:solidFill>
              </a:rPr>
              <a:t>Photo source: https://www.apprenticeships.scot/</a:t>
            </a:r>
            <a:endParaRPr lang="en-GB" sz="105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035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Výzvy pro evaluaci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Zástupný symbol pro obsah 1"/>
          <p:cNvSpPr txBox="1">
            <a:spLocks/>
          </p:cNvSpPr>
          <p:nvPr/>
        </p:nvSpPr>
        <p:spPr>
          <a:xfrm>
            <a:off x="395536" y="1534367"/>
            <a:ext cx="8640960" cy="3240360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ctr">
              <a:buNone/>
            </a:pPr>
            <a:r>
              <a:rPr lang="cs-CZ" sz="2200" b="1">
                <a:solidFill>
                  <a:schemeClr val="bg2">
                    <a:lumMod val="25000"/>
                  </a:schemeClr>
                </a:solidFill>
              </a:rPr>
              <a:t>data</a:t>
            </a: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program nesbírá data o ekonomických výstupech</a:t>
            </a: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žádné údaje o lidech, kteří se programu neúčastní</a:t>
            </a: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dopad závisí na časovém horizontu	 potřeba dlouhé časové řady</a:t>
            </a:r>
          </a:p>
          <a:p>
            <a:pPr marL="0" indent="0" fontAlgn="ctr">
              <a:buNone/>
            </a:pPr>
            <a:r>
              <a:rPr lang="cs-CZ" sz="2200" b="1">
                <a:solidFill>
                  <a:schemeClr val="bg2">
                    <a:lumMod val="25000"/>
                  </a:schemeClr>
                </a:solidFill>
              </a:rPr>
              <a:t>kauzální dopad</a:t>
            </a: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problémy se selekcí = rozhodnutí zúčastnit se není náhodné</a:t>
            </a:r>
            <a:endParaRPr lang="cs-CZ" sz="2200">
              <a:solidFill>
                <a:srgbClr val="C00000"/>
              </a:solidFill>
            </a:endParaRP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obtížné zorganizovat experiment</a:t>
            </a: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srovnání před-po obtížné</a:t>
            </a: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není jasné, s čím porovnávat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52120" y="5125664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jiné typy vzdělání</a:t>
            </a:r>
          </a:p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běžné zaměstnání</a:t>
            </a:r>
          </a:p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žádná aktivita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864026" y="5341688"/>
            <a:ext cx="788094" cy="2456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endCxn id="5" idx="1"/>
          </p:cNvCxnSpPr>
          <p:nvPr/>
        </p:nvCxnSpPr>
        <p:spPr>
          <a:xfrm>
            <a:off x="4864026" y="5587329"/>
            <a:ext cx="78809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864026" y="5587329"/>
            <a:ext cx="788094" cy="2584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Right Arrow 8"/>
          <p:cNvSpPr/>
          <p:nvPr/>
        </p:nvSpPr>
        <p:spPr>
          <a:xfrm>
            <a:off x="5652120" y="3010531"/>
            <a:ext cx="36004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4035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00" y="1602000"/>
            <a:ext cx="8218800" cy="5256000"/>
          </a:xfrm>
        </p:spPr>
        <p:txBody>
          <a:bodyPr>
            <a:normAutofit/>
          </a:bodyPr>
          <a:lstStyle/>
          <a:p>
            <a:pPr marL="0" indent="0" fontAlgn="ctr">
              <a:buNone/>
            </a:pPr>
            <a:r>
              <a:rPr lang="cs-CZ" sz="2400" b="1">
                <a:solidFill>
                  <a:schemeClr val="bg2">
                    <a:lumMod val="25000"/>
                  </a:schemeClr>
                </a:solidFill>
              </a:rPr>
              <a:t>V dlouhém horizontu</a:t>
            </a:r>
          </a:p>
          <a:p>
            <a:pPr marL="57150" indent="-342900" fontAlgn="ctr"/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propojená data (administrativní, výběrová šetření)</a:t>
            </a:r>
          </a:p>
          <a:p>
            <a:pPr marL="800100" lvl="1" indent="-342900" fontAlgn="ctr">
              <a:buFont typeface="Arial" panose="020B0604020202020204" pitchFamily="34" charset="0"/>
              <a:buChar char="•"/>
            </a:pPr>
            <a:r>
              <a:rPr lang="cs-CZ" sz="2000">
                <a:solidFill>
                  <a:schemeClr val="bg2">
                    <a:lumMod val="25000"/>
                  </a:schemeClr>
                </a:solidFill>
              </a:rPr>
              <a:t>administrativní data za Modern Apprenticeships</a:t>
            </a:r>
          </a:p>
          <a:p>
            <a:pPr marL="800100" lvl="1" indent="-342900" fontAlgn="ctr">
              <a:buFont typeface="Arial" panose="020B0604020202020204" pitchFamily="34" charset="0"/>
              <a:buChar char="•"/>
            </a:pPr>
            <a:r>
              <a:rPr lang="cs-CZ" sz="2000">
                <a:solidFill>
                  <a:schemeClr val="bg2">
                    <a:lumMod val="25000"/>
                  </a:schemeClr>
                </a:solidFill>
              </a:rPr>
              <a:t>záznamy o daních a o sociálních dávkách</a:t>
            </a:r>
          </a:p>
          <a:p>
            <a:pPr marL="800100" lvl="1" indent="-342900" fontAlgn="ctr">
              <a:buFont typeface="Arial" panose="020B0604020202020204" pitchFamily="34" charset="0"/>
              <a:buChar char="•"/>
            </a:pPr>
            <a:r>
              <a:rPr lang="cs-CZ" sz="2000">
                <a:solidFill>
                  <a:schemeClr val="bg2">
                    <a:lumMod val="25000"/>
                  </a:schemeClr>
                </a:solidFill>
              </a:rPr>
              <a:t>výběrové šetření o výdělku a odpracovaných hodinách</a:t>
            </a:r>
          </a:p>
          <a:p>
            <a:pPr marL="800100" lvl="1" indent="-342900" fontAlgn="ctr">
              <a:buFont typeface="Arial" panose="020B0604020202020204" pitchFamily="34" charset="0"/>
              <a:buChar char="•"/>
            </a:pPr>
            <a:r>
              <a:rPr lang="cs-CZ" sz="2000">
                <a:solidFill>
                  <a:schemeClr val="bg2">
                    <a:lumMod val="25000"/>
                  </a:schemeClr>
                </a:solidFill>
              </a:rPr>
              <a:t>administrativní data o vzdělávání</a:t>
            </a:r>
          </a:p>
          <a:p>
            <a:pPr marL="800100" lvl="1" indent="-342900" fontAlgn="ctr">
              <a:buFont typeface="Arial" panose="020B0604020202020204" pitchFamily="34" charset="0"/>
              <a:buChar char="•"/>
            </a:pPr>
            <a:r>
              <a:rPr lang="cs-CZ" sz="2000">
                <a:solidFill>
                  <a:schemeClr val="bg2">
                    <a:lumMod val="25000"/>
                  </a:schemeClr>
                </a:solidFill>
              </a:rPr>
              <a:t>obchodní rejstřík (informace o zaměstnavatelích)</a:t>
            </a:r>
          </a:p>
          <a:p>
            <a:pPr marL="800100" lvl="1" indent="-342900" fontAlgn="ctr">
              <a:buFont typeface="Arial" panose="020B0604020202020204" pitchFamily="34" charset="0"/>
              <a:buChar char="•"/>
            </a:pPr>
            <a:r>
              <a:rPr lang="cs-CZ" sz="2000">
                <a:solidFill>
                  <a:schemeClr val="bg2">
                    <a:lumMod val="25000"/>
                  </a:schemeClr>
                </a:solidFill>
              </a:rPr>
              <a:t>šetření o subjektivní spokojenosti</a:t>
            </a:r>
          </a:p>
          <a:p>
            <a:pPr marL="0" indent="0" fontAlgn="ctr">
              <a:buNone/>
            </a:pPr>
            <a:endParaRPr lang="cs-CZ" sz="2400" b="1">
              <a:solidFill>
                <a:schemeClr val="bg2">
                  <a:lumMod val="25000"/>
                </a:schemeClr>
              </a:solidFill>
            </a:endParaRPr>
          </a:p>
          <a:p>
            <a:pPr marL="0" indent="0" fontAlgn="ctr">
              <a:buNone/>
            </a:pPr>
            <a:r>
              <a:rPr lang="cs-CZ" sz="2400" b="1">
                <a:solidFill>
                  <a:schemeClr val="bg2">
                    <a:lumMod val="25000"/>
                  </a:schemeClr>
                </a:solidFill>
              </a:rPr>
              <a:t>V krátším horizontu</a:t>
            </a:r>
          </a:p>
          <a:p>
            <a:pPr marL="57150" indent="-342900" fontAlgn="ctr"/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administrativní data za Modern Apprenticeships</a:t>
            </a:r>
          </a:p>
          <a:p>
            <a:pPr marL="57150" indent="-342900" fontAlgn="ctr"/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propojené údaje z výběrových šetření</a:t>
            </a:r>
          </a:p>
          <a:p>
            <a:pPr marL="0" indent="0">
              <a:buNone/>
            </a:pPr>
            <a:endParaRPr lang="en-GB" sz="20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Řešení: data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035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00" y="1602000"/>
            <a:ext cx="8218800" cy="4851336"/>
          </a:xfrm>
        </p:spPr>
        <p:txBody>
          <a:bodyPr>
            <a:noAutofit/>
          </a:bodyPr>
          <a:lstStyle/>
          <a:p>
            <a:pPr marL="0" indent="0" fontAlgn="ctr">
              <a:buNone/>
            </a:pPr>
            <a:r>
              <a:rPr lang="cs-CZ" sz="2200" b="1">
                <a:solidFill>
                  <a:schemeClr val="bg2">
                    <a:lumMod val="25000"/>
                  </a:schemeClr>
                </a:solidFill>
              </a:rPr>
              <a:t>Více různých kontrolních skupin</a:t>
            </a:r>
            <a:endParaRPr lang="fr-CA" sz="2200" b="1">
              <a:solidFill>
                <a:schemeClr val="bg2">
                  <a:lumMod val="25000"/>
                </a:schemeClr>
              </a:solidFill>
            </a:endParaRP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„neverstarters“</a:t>
            </a:r>
            <a:endParaRPr lang="fr-CA" sz="2200">
              <a:solidFill>
                <a:schemeClr val="bg2">
                  <a:lumMod val="25000"/>
                </a:schemeClr>
              </a:solidFill>
            </a:endParaRP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„</a:t>
            </a:r>
            <a:r>
              <a:rPr lang="fr-CA" sz="2200">
                <a:solidFill>
                  <a:schemeClr val="bg2">
                    <a:lumMod val="25000"/>
                  </a:schemeClr>
                </a:solidFill>
              </a:rPr>
              <a:t>non-completers</a:t>
            </a:r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“</a:t>
            </a:r>
            <a:endParaRPr lang="fr-CA" sz="2200">
              <a:solidFill>
                <a:schemeClr val="bg2">
                  <a:lumMod val="25000"/>
                </a:schemeClr>
              </a:solidFill>
            </a:endParaRPr>
          </a:p>
          <a:p>
            <a:pPr marL="0" indent="0" fontAlgn="ctr">
              <a:buNone/>
            </a:pPr>
            <a:r>
              <a:rPr lang="cs-CZ" sz="2200" b="1">
                <a:solidFill>
                  <a:schemeClr val="bg2">
                    <a:lumMod val="25000"/>
                  </a:schemeClr>
                </a:solidFill>
              </a:rPr>
              <a:t>Zúžené kontrolní skupiny</a:t>
            </a: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„</a:t>
            </a:r>
            <a:r>
              <a:rPr lang="fr-CA" sz="2200">
                <a:solidFill>
                  <a:schemeClr val="bg2">
                    <a:lumMod val="25000"/>
                  </a:schemeClr>
                </a:solidFill>
              </a:rPr>
              <a:t>neverstarters</a:t>
            </a:r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“, kterým kariérní poradce doporučil MAs</a:t>
            </a:r>
            <a:endParaRPr lang="fr-CA" sz="2200">
              <a:solidFill>
                <a:schemeClr val="bg2">
                  <a:lumMod val="25000"/>
                </a:schemeClr>
              </a:solidFill>
            </a:endParaRP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„</a:t>
            </a:r>
            <a:r>
              <a:rPr lang="fr-CA" sz="2200">
                <a:solidFill>
                  <a:schemeClr val="bg2">
                    <a:lumMod val="25000"/>
                  </a:schemeClr>
                </a:solidFill>
              </a:rPr>
              <a:t>non-completers</a:t>
            </a:r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“, kteří výcvik ukončili hned na začátku</a:t>
            </a:r>
            <a:endParaRPr lang="fr-CA" sz="2200">
              <a:solidFill>
                <a:schemeClr val="bg2">
                  <a:lumMod val="25000"/>
                </a:schemeClr>
              </a:solidFill>
            </a:endParaRP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„</a:t>
            </a:r>
            <a:r>
              <a:rPr lang="fr-CA" sz="2200">
                <a:solidFill>
                  <a:schemeClr val="bg2">
                    <a:lumMod val="25000"/>
                  </a:schemeClr>
                </a:solidFill>
              </a:rPr>
              <a:t>non-completers</a:t>
            </a:r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“, kteří výcvik ukončili z „náhodného“ důvodu</a:t>
            </a:r>
          </a:p>
          <a:p>
            <a:pPr marL="0" indent="0" fontAlgn="ctr">
              <a:buNone/>
            </a:pPr>
            <a:r>
              <a:rPr lang="cs-CZ" sz="2200" b="1">
                <a:solidFill>
                  <a:schemeClr val="bg2">
                    <a:lumMod val="25000"/>
                  </a:schemeClr>
                </a:solidFill>
              </a:rPr>
              <a:t>Využití vysokého počtu pozorování</a:t>
            </a: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„matchovací“ techniky</a:t>
            </a:r>
          </a:p>
          <a:p>
            <a:pPr marL="800550" indent="-457200" fontAlgn="ctr"/>
            <a:r>
              <a:rPr lang="cs-CZ" sz="2200">
                <a:solidFill>
                  <a:schemeClr val="bg2">
                    <a:lumMod val="25000"/>
                  </a:schemeClr>
                </a:solidFill>
              </a:rPr>
              <a:t>porovnání před-po</a:t>
            </a:r>
          </a:p>
          <a:p>
            <a:pPr marL="0" indent="0">
              <a:buNone/>
            </a:pPr>
            <a:endParaRPr lang="en-GB" sz="22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Řešení: kauzální dopad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6559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525200"/>
          </a:xfrm>
        </p:spPr>
        <p:txBody>
          <a:bodyPr>
            <a:normAutofit/>
          </a:bodyPr>
          <a:lstStyle/>
          <a:p>
            <a:pPr marL="800550" indent="-457200">
              <a:spcAft>
                <a:spcPts val="1000"/>
              </a:spcAft>
            </a:pPr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tvorba politik v podobě, která usnadňuje </a:t>
            </a:r>
            <a:r>
              <a:rPr lang="cs-CZ" sz="2600" b="1">
                <a:solidFill>
                  <a:schemeClr val="bg2">
                    <a:lumMod val="25000"/>
                  </a:schemeClr>
                </a:solidFill>
              </a:rPr>
              <a:t>kauzální</a:t>
            </a:r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 odhady (experiment, regresní diskontinuita...)</a:t>
            </a:r>
          </a:p>
          <a:p>
            <a:pPr marL="800550" indent="-457200">
              <a:spcAft>
                <a:spcPts val="1000"/>
              </a:spcAft>
            </a:pPr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včasný sběr/propojování </a:t>
            </a:r>
            <a:r>
              <a:rPr lang="cs-CZ" sz="2600" b="1">
                <a:solidFill>
                  <a:schemeClr val="bg2">
                    <a:lumMod val="25000"/>
                  </a:schemeClr>
                </a:solidFill>
              </a:rPr>
              <a:t>dat</a:t>
            </a:r>
          </a:p>
          <a:p>
            <a:pPr marL="800550" indent="-457200">
              <a:spcAft>
                <a:spcPts val="1000"/>
              </a:spcAft>
            </a:pPr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zaznamenávání </a:t>
            </a:r>
            <a:r>
              <a:rPr lang="cs-CZ" sz="2600" b="1">
                <a:solidFill>
                  <a:schemeClr val="bg2">
                    <a:lumMod val="25000"/>
                  </a:schemeClr>
                </a:solidFill>
              </a:rPr>
              <a:t>ID</a:t>
            </a:r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 pro usnadnění propojování</a:t>
            </a:r>
          </a:p>
          <a:p>
            <a:pPr marL="800550" indent="-457200">
              <a:spcAft>
                <a:spcPts val="1000"/>
              </a:spcAft>
            </a:pPr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sběr </a:t>
            </a:r>
            <a:r>
              <a:rPr lang="cs-CZ" sz="2600" b="1">
                <a:solidFill>
                  <a:schemeClr val="bg2">
                    <a:lumMod val="25000"/>
                  </a:schemeClr>
                </a:solidFill>
              </a:rPr>
              <a:t>kontaktních informací </a:t>
            </a:r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pro usnadnění následného dotazníkového šetření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Význam ex-ante strategie pro evaluaci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207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Hodnocení dopadu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226" y="2557251"/>
            <a:ext cx="29967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chemeClr val="bg2">
                    <a:lumMod val="25000"/>
                  </a:schemeClr>
                </a:solidFill>
              </a:rPr>
              <a:t>HODNOCENÍ DOPADU</a:t>
            </a:r>
            <a:endParaRPr lang="en-GB" sz="2800" b="1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662" y="228560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rgbClr val="FF0000"/>
                </a:solidFill>
              </a:rPr>
              <a:t>Data</a:t>
            </a:r>
            <a:endParaRPr lang="en-GB" sz="2800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67690" y="3201340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rgbClr val="FF0000"/>
                </a:solidFill>
              </a:rPr>
              <a:t>Kauzalita</a:t>
            </a:r>
            <a:endParaRPr lang="en-GB" sz="2800" b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6136" y="412757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rgbClr val="FF0000"/>
                </a:solidFill>
              </a:rPr>
              <a:t>Náklady</a:t>
            </a:r>
            <a:endParaRPr lang="en-GB" sz="2800" b="1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6330" y="192982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rgbClr val="00AF3F"/>
                </a:solidFill>
              </a:rPr>
              <a:t>Užitečné</a:t>
            </a:r>
            <a:endParaRPr lang="en-GB" sz="2800" b="1">
              <a:solidFill>
                <a:srgbClr val="00AF3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84322" y="3340291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rgbClr val="FF0000"/>
                </a:solidFill>
              </a:rPr>
              <a:t>Náročné</a:t>
            </a:r>
            <a:endParaRPr lang="en-GB" sz="2800" b="1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220072" y="2896736"/>
            <a:ext cx="576064" cy="757529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211606" y="3537111"/>
            <a:ext cx="720080" cy="109765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220072" y="3654265"/>
            <a:ext cx="396044" cy="473311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068298" y="2440095"/>
            <a:ext cx="288032" cy="378766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068298" y="2797972"/>
            <a:ext cx="216024" cy="492542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0662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2000"/>
            <a:ext cx="9144000" cy="4525200"/>
          </a:xfrm>
        </p:spPr>
        <p:txBody>
          <a:bodyPr>
            <a:normAutofit/>
          </a:bodyPr>
          <a:lstStyle/>
          <a:p>
            <a:r>
              <a:rPr lang="cs-CZ" sz="3000">
                <a:solidFill>
                  <a:schemeClr val="bg2">
                    <a:lumMod val="25000"/>
                  </a:schemeClr>
                </a:solidFill>
              </a:rPr>
              <a:t>Administrativní data a hodnocení dopadu</a:t>
            </a:r>
          </a:p>
          <a:p>
            <a:endParaRPr lang="en-US" sz="300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cs-CZ" sz="3000">
                <a:solidFill>
                  <a:schemeClr val="bg2">
                    <a:lumMod val="25000"/>
                  </a:schemeClr>
                </a:solidFill>
              </a:rPr>
              <a:t>Příklad 1: Modern Apprenticeships ve Skotsku</a:t>
            </a:r>
          </a:p>
          <a:p>
            <a:pPr marL="0" indent="0">
              <a:buNone/>
            </a:pPr>
            <a:endParaRPr lang="en-US" sz="300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cs-CZ" sz="3000">
                <a:solidFill>
                  <a:srgbClr val="92D050"/>
                </a:solidFill>
              </a:rPr>
              <a:t>Příklad 2: Daňové pobídky pro výzkum a vývoj v soukromém sektoru</a:t>
            </a:r>
          </a:p>
          <a:p>
            <a:pPr marL="0" indent="0">
              <a:buNone/>
            </a:pPr>
            <a:endParaRPr lang="en-GB" sz="24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Přehled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Picture 2" descr="cid:image001.jpg@01D16008.83CBEE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6384"/>
            <a:ext cx="2750344" cy="125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28849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Daňové pobídky pro VaV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Content Placeholder 6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48" y="1633364"/>
            <a:ext cx="8654424" cy="3667844"/>
          </a:xfrm>
          <a:prstGeom prst="rect">
            <a:avLst/>
          </a:prstGeom>
          <a:noFill/>
        </p:spPr>
      </p:pic>
      <p:sp>
        <p:nvSpPr>
          <p:cNvPr id="5" name="Oval 4"/>
          <p:cNvSpPr/>
          <p:nvPr/>
        </p:nvSpPr>
        <p:spPr>
          <a:xfrm>
            <a:off x="971600" y="1651387"/>
            <a:ext cx="2738876" cy="3622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963507" y="3068960"/>
            <a:ext cx="0" cy="534685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692678" y="4900354"/>
            <a:ext cx="360040" cy="3622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88042" y="5661248"/>
            <a:ext cx="821602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/>
              <a:t>Source:</a:t>
            </a:r>
            <a:r>
              <a:rPr lang="en-GB" sz="1400"/>
              <a:t> OECD STI Scoreboard 2015, based on OECD, R&amp;D Tax Incentive Indicators, </a:t>
            </a:r>
            <a:r>
              <a:rPr lang="en-GB" sz="1400" u="sng">
                <a:hlinkClick r:id="rId4"/>
              </a:rPr>
              <a:t>www.oecd.org/sti/rd-tax-stats.htm</a:t>
            </a:r>
            <a:r>
              <a:rPr lang="en-GB" sz="1400"/>
              <a:t> and Main Science and Technology Indicators, </a:t>
            </a:r>
            <a:r>
              <a:rPr lang="en-GB" sz="1400" u="sng">
                <a:hlinkClick r:id="rId5"/>
              </a:rPr>
              <a:t>www.oecd.org/sti/msti.htm</a:t>
            </a:r>
            <a:r>
              <a:rPr lang="en-GB" sz="1400"/>
              <a:t>, June 2015.Statlink: </a:t>
            </a:r>
            <a:r>
              <a:rPr lang="en-GB" sz="1400" u="sng">
                <a:hlinkClick r:id="rId6"/>
              </a:rPr>
              <a:t>http://dx.doi.org/10.1787/888933274317</a:t>
            </a:r>
            <a:r>
              <a:rPr lang="en-GB" sz="1400" u="sng"/>
              <a:t>.</a:t>
            </a:r>
            <a:endParaRPr lang="en-GB" sz="1400"/>
          </a:p>
        </p:txBody>
      </p:sp>
    </p:spTree>
    <p:extLst>
      <p:ext uri="{BB962C8B-B14F-4D97-AF65-F5344CB8AC3E}">
        <p14:creationId xmlns:p14="http://schemas.microsoft.com/office/powerpoint/2010/main" val="385865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000" y="237600"/>
            <a:ext cx="7524448" cy="1022400"/>
          </a:xfrm>
        </p:spPr>
        <p:txBody>
          <a:bodyPr>
            <a:noAutofit/>
          </a:bodyPr>
          <a:lstStyle/>
          <a:p>
            <a:r>
              <a:rPr lang="cs-CZ" sz="2800">
                <a:solidFill>
                  <a:schemeClr val="bg2">
                    <a:lumMod val="25000"/>
                  </a:schemeClr>
                </a:solidFill>
              </a:rPr>
              <a:t>Existující odhady dopadu daňové podpory pro VaV v soukromém sektoru</a:t>
            </a:r>
            <a:endParaRPr lang="en-GB" sz="2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Zástupný symbol pro obsah 1"/>
          <p:cNvSpPr txBox="1">
            <a:spLocks/>
          </p:cNvSpPr>
          <p:nvPr/>
        </p:nvSpPr>
        <p:spPr>
          <a:xfrm>
            <a:off x="251520" y="1777380"/>
            <a:ext cx="4968552" cy="489198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ctr">
              <a:buNone/>
            </a:pPr>
            <a:r>
              <a:rPr lang="cs-CZ" b="1">
                <a:solidFill>
                  <a:schemeClr val="bg2">
                    <a:lumMod val="25000"/>
                  </a:schemeClr>
                </a:solidFill>
              </a:rPr>
              <a:t>studie na úrovni firem (z jedné země)</a:t>
            </a:r>
          </a:p>
          <a:p>
            <a:pPr marL="800550" indent="-457200" fontAlgn="ctr"/>
            <a:r>
              <a:rPr lang="cs-CZ">
                <a:solidFill>
                  <a:srgbClr val="00AF3F"/>
                </a:solidFill>
              </a:rPr>
              <a:t>silné doklady pozitivního dopadu na výdaje na VaV</a:t>
            </a:r>
          </a:p>
          <a:p>
            <a:pPr marL="800550" indent="-457200" fontAlgn="ctr"/>
            <a:r>
              <a:rPr lang="cs-CZ">
                <a:solidFill>
                  <a:srgbClr val="00AF3F"/>
                </a:solidFill>
              </a:rPr>
              <a:t>omezené doklady dopadu na inovace a produktivitu</a:t>
            </a:r>
          </a:p>
          <a:p>
            <a:pPr marL="800550" indent="-457200" fontAlgn="ctr"/>
            <a:r>
              <a:rPr lang="cs-CZ">
                <a:solidFill>
                  <a:srgbClr val="C00000"/>
                </a:solidFill>
              </a:rPr>
              <a:t>obtížné zobecňovat</a:t>
            </a:r>
          </a:p>
          <a:p>
            <a:pPr marL="800550" indent="-457200" fontAlgn="ctr"/>
            <a:r>
              <a:rPr lang="cs-CZ">
                <a:solidFill>
                  <a:srgbClr val="C00000"/>
                </a:solidFill>
              </a:rPr>
              <a:t>omezená možnost srovnávat různě navržené politiky</a:t>
            </a:r>
          </a:p>
          <a:p>
            <a:pPr marL="0" indent="0" fontAlgn="ctr">
              <a:buNone/>
            </a:pPr>
            <a:r>
              <a:rPr lang="cs-CZ" b="1">
                <a:solidFill>
                  <a:schemeClr val="bg2">
                    <a:lumMod val="25000"/>
                  </a:schemeClr>
                </a:solidFill>
              </a:rPr>
              <a:t>studie na úrovni zemí</a:t>
            </a:r>
          </a:p>
          <a:p>
            <a:pPr marL="800550" indent="-457200" fontAlgn="ctr"/>
            <a:r>
              <a:rPr lang="cs-CZ">
                <a:solidFill>
                  <a:srgbClr val="00AF3F"/>
                </a:solidFill>
              </a:rPr>
              <a:t>dovolují zobecňování a srovnávání různě navržených politik</a:t>
            </a:r>
          </a:p>
          <a:p>
            <a:pPr marL="800550" indent="-457200" fontAlgn="ctr"/>
            <a:r>
              <a:rPr lang="cs-CZ">
                <a:solidFill>
                  <a:srgbClr val="C00000"/>
                </a:solidFill>
              </a:rPr>
              <a:t>obtížné identifikovat kauzalitu</a:t>
            </a:r>
          </a:p>
          <a:p>
            <a:pPr marL="800550" indent="-457200" fontAlgn="ctr"/>
            <a:r>
              <a:rPr lang="cs-CZ">
                <a:solidFill>
                  <a:srgbClr val="C00000"/>
                </a:solidFill>
              </a:rPr>
              <a:t>nelze porovnávat dopad na různé druhy firem </a:t>
            </a:r>
          </a:p>
          <a:p>
            <a:pPr lvl="1" indent="0" fontAlgn="ctr"/>
            <a:endParaRPr lang="cs-CZ">
              <a:solidFill>
                <a:srgbClr val="C00000"/>
              </a:solidFill>
            </a:endParaRPr>
          </a:p>
          <a:p>
            <a:pPr marL="1200150" lvl="1" indent="-457200" fontAlgn="ctr">
              <a:buFont typeface="Arial" pitchFamily="34" charset="0"/>
              <a:buChar char="•"/>
            </a:pPr>
            <a:endParaRPr lang="cs-CZ"/>
          </a:p>
          <a:p>
            <a:pPr marL="1200150" lvl="1" indent="-457200" fontAlgn="ctr">
              <a:buFont typeface="Arial" pitchFamily="34" charset="0"/>
              <a:buChar char="•"/>
            </a:pPr>
            <a:endParaRPr lang="cs-CZ"/>
          </a:p>
          <a:p>
            <a:pPr marL="1200150" lvl="1" indent="-457200" fontAlgn="ctr">
              <a:buFont typeface="Arial" pitchFamily="34" charset="0"/>
              <a:buChar char="•"/>
            </a:pP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86559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000" y="237600"/>
            <a:ext cx="7524448" cy="1022400"/>
          </a:xfrm>
        </p:spPr>
        <p:txBody>
          <a:bodyPr>
            <a:noAutofit/>
          </a:bodyPr>
          <a:lstStyle/>
          <a:p>
            <a:r>
              <a:rPr lang="cs-CZ" sz="2800">
                <a:solidFill>
                  <a:schemeClr val="bg2">
                    <a:lumMod val="25000"/>
                  </a:schemeClr>
                </a:solidFill>
              </a:rPr>
              <a:t>Existující odhady dopadu daňové podpory pro VaV v soukromém sektoru</a:t>
            </a:r>
            <a:endParaRPr lang="en-GB" sz="2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Zástupný symbol pro obsah 1"/>
          <p:cNvSpPr txBox="1">
            <a:spLocks/>
          </p:cNvSpPr>
          <p:nvPr/>
        </p:nvSpPr>
        <p:spPr>
          <a:xfrm>
            <a:off x="251520" y="1777380"/>
            <a:ext cx="4968552" cy="489198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342000" indent="-342000" algn="l" rtl="0" eaLnBrk="1" latinLnBrk="0" hangingPunct="1">
              <a:spcBef>
                <a:spcPts val="768"/>
              </a:spcBef>
              <a:buClr>
                <a:schemeClr val="tx1"/>
              </a:buClr>
              <a:buFont typeface="Arial" pitchFamily="34" charset="0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600" indent="-284400" algn="l" rtl="0" eaLnBrk="1" latinLnBrk="0" hangingPunct="1">
              <a:spcBef>
                <a:spcPts val="672"/>
              </a:spcBef>
              <a:buClr>
                <a:schemeClr val="tx1"/>
              </a:buClr>
              <a:buFont typeface="Arial" pitchFamily="34" charset="0"/>
              <a:buChar char="–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4800" indent="-230400" algn="l" rtl="0" eaLnBrk="1" latinLnBrk="0" hangingPunct="1">
              <a:spcBef>
                <a:spcPts val="576"/>
              </a:spcBef>
              <a:buClr>
                <a:schemeClr val="tx1"/>
              </a:buClr>
              <a:buFont typeface="Arial" pitchFamily="34" charset="0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20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–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9200" indent="-230400" algn="l" rtl="0" eaLnBrk="1" latinLnBrk="0" hangingPunct="1">
              <a:spcBef>
                <a:spcPts val="480"/>
              </a:spcBef>
              <a:buClr>
                <a:schemeClr val="tx1"/>
              </a:buClr>
              <a:buFont typeface="Arial" pitchFamily="34" charset="0"/>
              <a:buChar char="»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ctr">
              <a:buNone/>
            </a:pPr>
            <a:r>
              <a:rPr lang="cs-CZ" b="1">
                <a:solidFill>
                  <a:schemeClr val="bg2">
                    <a:lumMod val="25000"/>
                  </a:schemeClr>
                </a:solidFill>
              </a:rPr>
              <a:t>studie na úrovni firem (z jedné země)</a:t>
            </a:r>
          </a:p>
          <a:p>
            <a:pPr marL="800550" indent="-457200" fontAlgn="ctr"/>
            <a:r>
              <a:rPr lang="cs-CZ">
                <a:solidFill>
                  <a:srgbClr val="00AF3F"/>
                </a:solidFill>
              </a:rPr>
              <a:t>silné doklady pozitivního dopadu na výdaje na VaV</a:t>
            </a:r>
          </a:p>
          <a:p>
            <a:pPr marL="800550" indent="-457200" fontAlgn="ctr"/>
            <a:r>
              <a:rPr lang="cs-CZ">
                <a:solidFill>
                  <a:srgbClr val="00AF3F"/>
                </a:solidFill>
              </a:rPr>
              <a:t>omezené doklady dopadu na inovace a produktivitu</a:t>
            </a:r>
          </a:p>
          <a:p>
            <a:pPr marL="800550" indent="-457200" fontAlgn="ctr"/>
            <a:r>
              <a:rPr lang="cs-CZ">
                <a:solidFill>
                  <a:srgbClr val="C00000"/>
                </a:solidFill>
              </a:rPr>
              <a:t>obtížné zobecňovat</a:t>
            </a:r>
          </a:p>
          <a:p>
            <a:pPr marL="800550" indent="-457200" fontAlgn="ctr"/>
            <a:r>
              <a:rPr lang="cs-CZ">
                <a:solidFill>
                  <a:srgbClr val="C00000"/>
                </a:solidFill>
              </a:rPr>
              <a:t>omezená možnost srovnávat různě navržené politiky</a:t>
            </a:r>
          </a:p>
          <a:p>
            <a:pPr marL="0" indent="0" fontAlgn="ctr">
              <a:buNone/>
            </a:pPr>
            <a:r>
              <a:rPr lang="cs-CZ" b="1">
                <a:solidFill>
                  <a:schemeClr val="bg2">
                    <a:lumMod val="25000"/>
                  </a:schemeClr>
                </a:solidFill>
              </a:rPr>
              <a:t>studie na úrovni zemí</a:t>
            </a:r>
          </a:p>
          <a:p>
            <a:pPr marL="800550" indent="-457200" fontAlgn="ctr"/>
            <a:r>
              <a:rPr lang="cs-CZ">
                <a:solidFill>
                  <a:srgbClr val="00AF3F"/>
                </a:solidFill>
              </a:rPr>
              <a:t>dovolují zobecňování a srovnávání různě navržených politik</a:t>
            </a:r>
          </a:p>
          <a:p>
            <a:pPr marL="800550" indent="-457200" fontAlgn="ctr"/>
            <a:r>
              <a:rPr lang="cs-CZ">
                <a:solidFill>
                  <a:srgbClr val="C00000"/>
                </a:solidFill>
              </a:rPr>
              <a:t>obtížné identifikovat kauzalitu</a:t>
            </a:r>
          </a:p>
          <a:p>
            <a:pPr marL="800550" indent="-457200" fontAlgn="ctr"/>
            <a:r>
              <a:rPr lang="cs-CZ">
                <a:solidFill>
                  <a:srgbClr val="C00000"/>
                </a:solidFill>
              </a:rPr>
              <a:t>nelze porovnávat dopad na různé druhy firem </a:t>
            </a:r>
          </a:p>
          <a:p>
            <a:pPr lvl="1" indent="0" fontAlgn="ctr"/>
            <a:endParaRPr lang="cs-CZ">
              <a:solidFill>
                <a:srgbClr val="C00000"/>
              </a:solidFill>
            </a:endParaRPr>
          </a:p>
          <a:p>
            <a:pPr marL="1200150" lvl="1" indent="-457200" fontAlgn="ctr">
              <a:buFont typeface="Arial" pitchFamily="34" charset="0"/>
              <a:buChar char="•"/>
            </a:pPr>
            <a:endParaRPr lang="cs-CZ"/>
          </a:p>
          <a:p>
            <a:pPr marL="1200150" lvl="1" indent="-457200" fontAlgn="ctr">
              <a:buFont typeface="Arial" pitchFamily="34" charset="0"/>
              <a:buChar char="•"/>
            </a:pPr>
            <a:endParaRPr lang="cs-CZ"/>
          </a:p>
          <a:p>
            <a:pPr marL="1200150" lvl="1" indent="-457200" fontAlgn="ctr">
              <a:buFont typeface="Arial" pitchFamily="34" charset="0"/>
              <a:buChar char="•"/>
            </a:pPr>
            <a:endParaRPr lang="cs-CZ"/>
          </a:p>
        </p:txBody>
      </p:sp>
      <p:sp>
        <p:nvSpPr>
          <p:cNvPr id="5" name="Right Arrow 4"/>
          <p:cNvSpPr/>
          <p:nvPr/>
        </p:nvSpPr>
        <p:spPr>
          <a:xfrm>
            <a:off x="5220072" y="2800246"/>
            <a:ext cx="1152128" cy="1944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732240" y="3172189"/>
            <a:ext cx="2304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b="1">
                <a:solidFill>
                  <a:srgbClr val="000099"/>
                </a:solidFill>
              </a:rPr>
              <a:t>Analýza na úrovni firem za více zemí</a:t>
            </a:r>
            <a:endParaRPr lang="en-GB" sz="2400" b="1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9996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000" y="237600"/>
            <a:ext cx="7524448" cy="1022400"/>
          </a:xfrm>
        </p:spPr>
        <p:txBody>
          <a:bodyPr>
            <a:noAutofit/>
          </a:bodyPr>
          <a:lstStyle/>
          <a:p>
            <a:r>
              <a:rPr lang="cs-CZ" sz="2800">
                <a:solidFill>
                  <a:schemeClr val="bg2">
                    <a:lumMod val="25000"/>
                  </a:schemeClr>
                </a:solidFill>
              </a:rPr>
              <a:t>Analýza na úrovni firem </a:t>
            </a:r>
            <a:r>
              <a:rPr lang="cs-CZ" sz="2800">
                <a:solidFill>
                  <a:schemeClr val="bg2">
                    <a:lumMod val="25000"/>
                  </a:schemeClr>
                </a:solidFill>
              </a:rPr>
              <a:t>za mnoho </a:t>
            </a:r>
            <a:r>
              <a:rPr lang="cs-CZ" sz="2800">
                <a:solidFill>
                  <a:schemeClr val="bg2">
                    <a:lumMod val="25000"/>
                  </a:schemeClr>
                </a:solidFill>
              </a:rPr>
              <a:t>zemí</a:t>
            </a:r>
            <a:endParaRPr lang="en-GB" sz="2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68000" y="1602000"/>
            <a:ext cx="3959984" cy="4525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b="1">
                <a:solidFill>
                  <a:srgbClr val="00AF3F"/>
                </a:solidFill>
              </a:rPr>
              <a:t> </a:t>
            </a:r>
          </a:p>
          <a:p>
            <a:pPr marL="0" indent="0">
              <a:buNone/>
            </a:pPr>
            <a:r>
              <a:rPr lang="cs-CZ" sz="2400" b="1">
                <a:solidFill>
                  <a:schemeClr val="bg2">
                    <a:lumMod val="25000"/>
                  </a:schemeClr>
                </a:solidFill>
              </a:rPr>
              <a:t>Na úrovni firem</a:t>
            </a:r>
            <a:endParaRPr lang="en-GB" sz="2400">
              <a:solidFill>
                <a:schemeClr val="bg2">
                  <a:lumMod val="25000"/>
                </a:schemeClr>
              </a:solidFill>
            </a:endParaRPr>
          </a:p>
          <a:p>
            <a:pPr>
              <a:buClr>
                <a:schemeClr val="accent1"/>
              </a:buClr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koncentrace, rozdělení, struktura</a:t>
            </a:r>
            <a:endParaRPr lang="en-GB" sz="2400">
              <a:solidFill>
                <a:schemeClr val="bg2">
                  <a:lumMod val="25000"/>
                </a:schemeClr>
              </a:solidFill>
            </a:endParaRPr>
          </a:p>
          <a:p>
            <a:pPr>
              <a:buClr>
                <a:schemeClr val="accent1"/>
              </a:buClr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charakteristiky příjemců</a:t>
            </a:r>
            <a:endParaRPr lang="en-GB" sz="2400">
              <a:solidFill>
                <a:schemeClr val="bg2">
                  <a:lumMod val="25000"/>
                </a:schemeClr>
              </a:solidFill>
            </a:endParaRPr>
          </a:p>
          <a:p>
            <a:pPr>
              <a:buClr>
                <a:schemeClr val="accent1"/>
              </a:buClr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Kauzální odhady</a:t>
            </a:r>
            <a:endParaRPr lang="en-GB" sz="2400">
              <a:solidFill>
                <a:schemeClr val="bg2">
                  <a:lumMod val="25000"/>
                </a:schemeClr>
              </a:solidFill>
            </a:endParaRPr>
          </a:p>
          <a:p>
            <a:pPr marL="596925" lvl="1" indent="-285750">
              <a:buClr>
                <a:schemeClr val="accent1"/>
              </a:buClr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heterogenní dopady</a:t>
            </a:r>
            <a:r>
              <a:rPr lang="en-GB" sz="240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marL="596925" lvl="1" indent="-285750">
              <a:buClr>
                <a:schemeClr val="accent1"/>
              </a:buClr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interakce různých proměnných</a:t>
            </a:r>
            <a:endParaRPr lang="en-GB" sz="2400">
              <a:solidFill>
                <a:schemeClr val="bg2">
                  <a:lumMod val="25000"/>
                </a:schemeClr>
              </a:solidFill>
            </a:endParaRPr>
          </a:p>
          <a:p>
            <a:pPr marL="596925" lvl="1" indent="-285750">
              <a:buClr>
                <a:schemeClr val="accent1"/>
              </a:buClr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vedlejší efekty</a:t>
            </a:r>
            <a:endParaRPr lang="en-GB" sz="2400">
              <a:solidFill>
                <a:schemeClr val="bg2">
                  <a:lumMod val="25000"/>
                </a:schemeClr>
              </a:solidFill>
            </a:endParaRPr>
          </a:p>
          <a:p>
            <a:pPr lvl="1">
              <a:buClr>
                <a:schemeClr val="accent1"/>
              </a:buClr>
              <a:buFont typeface="Wingdings" panose="05000000000000000000" pitchFamily="2" charset="2"/>
              <a:buChar char="v"/>
            </a:pPr>
            <a:endParaRPr lang="en-GB" sz="2400">
              <a:solidFill>
                <a:schemeClr val="bg2">
                  <a:lumMod val="25000"/>
                </a:schemeClr>
              </a:solidFill>
            </a:endParaRPr>
          </a:p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751512" y="2132856"/>
            <a:ext cx="4212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>
                <a:solidFill>
                  <a:schemeClr val="bg2">
                    <a:lumMod val="25000"/>
                  </a:schemeClr>
                </a:solidFill>
              </a:rPr>
              <a:t>Za mnoho zemí</a:t>
            </a:r>
            <a:endParaRPr lang="en-GB" sz="2400" b="1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variabilita v mixu a struktuře politik</a:t>
            </a:r>
            <a:endParaRPr lang="en-US" sz="240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role širších podmínek</a:t>
            </a:r>
          </a:p>
          <a:p>
            <a:pPr marL="285750" indent="-28575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zobecnitelné výsledky</a:t>
            </a:r>
            <a:endParaRPr lang="en-GB" sz="24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38068" y="1404040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>
                <a:solidFill>
                  <a:srgbClr val="00AF3F"/>
                </a:solidFill>
              </a:rPr>
              <a:t>Výhody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0837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000" y="237600"/>
            <a:ext cx="7524448" cy="1022400"/>
          </a:xfrm>
        </p:spPr>
        <p:txBody>
          <a:bodyPr>
            <a:noAutofit/>
          </a:bodyPr>
          <a:lstStyle/>
          <a:p>
            <a:r>
              <a:rPr lang="cs-CZ" sz="2800">
                <a:solidFill>
                  <a:schemeClr val="bg2">
                    <a:lumMod val="25000"/>
                  </a:schemeClr>
                </a:solidFill>
              </a:rPr>
              <a:t>Analýza na úrovni firem za mnoho zemí</a:t>
            </a:r>
            <a:endParaRPr lang="en-GB" sz="2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195736" y="2420888"/>
            <a:ext cx="4896544" cy="1601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672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nedostupnost dat na úrovni firem za více zemí</a:t>
            </a:r>
          </a:p>
          <a:p>
            <a:pPr marL="285750" indent="-285750">
              <a:lnSpc>
                <a:spcPct val="90000"/>
              </a:lnSpc>
              <a:spcBef>
                <a:spcPts val="672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mezinárodní porovnatelnost</a:t>
            </a:r>
            <a:endParaRPr lang="en-GB" sz="2400">
              <a:solidFill>
                <a:schemeClr val="bg2">
                  <a:lumMod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672"/>
              </a:spcBef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cs-CZ" sz="2400">
                <a:solidFill>
                  <a:schemeClr val="bg2">
                    <a:lumMod val="25000"/>
                  </a:schemeClr>
                </a:solidFill>
              </a:rPr>
              <a:t>důvěrná povaha informací</a:t>
            </a:r>
            <a:endParaRPr lang="en-GB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5400000">
            <a:off x="3995936" y="3723541"/>
            <a:ext cx="792088" cy="19442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2033972" y="5661248"/>
            <a:ext cx="5346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>
                <a:solidFill>
                  <a:srgbClr val="000099"/>
                </a:solidFill>
              </a:rPr>
              <a:t>distribuovaná analýza mikrodat</a:t>
            </a:r>
            <a:endParaRPr lang="en-GB" sz="2400" b="1">
              <a:solidFill>
                <a:srgbClr val="000099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63888" y="1494672"/>
            <a:ext cx="14077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>
                <a:solidFill>
                  <a:srgbClr val="C00000"/>
                </a:solidFill>
              </a:rPr>
              <a:t>Výzvy</a:t>
            </a:r>
            <a:endParaRPr lang="en-US" sz="320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2702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0000" y="237600"/>
            <a:ext cx="8064000" cy="1022400"/>
          </a:xfrm>
        </p:spPr>
        <p:txBody>
          <a:bodyPr>
            <a:noAutofit/>
          </a:bodyPr>
          <a:lstStyle/>
          <a:p>
            <a:r>
              <a:rPr lang="cs-CZ" sz="2800">
                <a:solidFill>
                  <a:schemeClr val="bg2">
                    <a:lumMod val="25000"/>
                  </a:schemeClr>
                </a:solidFill>
              </a:rPr>
              <a:t>         OECD microBeRD: </a:t>
            </a:r>
            <a:br>
              <a:rPr lang="cs-CZ" sz="2800">
                <a:solidFill>
                  <a:schemeClr val="bg2">
                    <a:lumMod val="25000"/>
                  </a:schemeClr>
                </a:solidFill>
              </a:rPr>
            </a:br>
            <a:r>
              <a:rPr lang="cs-CZ" sz="2800">
                <a:solidFill>
                  <a:schemeClr val="bg2">
                    <a:lumMod val="25000"/>
                  </a:schemeClr>
                </a:solidFill>
              </a:rPr>
              <a:t>	</a:t>
            </a:r>
            <a:r>
              <a:rPr lang="cs-CZ" sz="2800">
                <a:solidFill>
                  <a:schemeClr val="bg2">
                    <a:lumMod val="25000"/>
                  </a:schemeClr>
                </a:solidFill>
              </a:rPr>
              <a:t>Distribuovaná analýza mikrodat</a:t>
            </a:r>
            <a:endParaRPr lang="en-GB" sz="280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Picture 5" descr="S:\Data\Matej\microBeRD\Presentations\microBeRD logo (white)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0536"/>
            <a:ext cx="864096" cy="864096"/>
          </a:xfrm>
          <a:prstGeom prst="rect">
            <a:avLst/>
          </a:prstGeom>
          <a:noFill/>
          <a:extLst/>
        </p:spPr>
      </p:pic>
      <p:graphicFrame>
        <p:nvGraphicFramePr>
          <p:cNvPr id="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66825190"/>
              </p:ext>
            </p:extLst>
          </p:nvPr>
        </p:nvGraphicFramePr>
        <p:xfrm>
          <a:off x="286150" y="1793848"/>
          <a:ext cx="8246289" cy="24649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77676" y="2183178"/>
            <a:ext cx="1443843" cy="174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877676" y="2634726"/>
            <a:ext cx="1630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>
                <a:solidFill>
                  <a:schemeClr val="bg2">
                    <a:lumMod val="25000"/>
                  </a:schemeClr>
                </a:solidFill>
              </a:rPr>
              <a:t>Statistický kód „made in“ OECD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1750" y="4166915"/>
            <a:ext cx="37144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b="1">
                <a:solidFill>
                  <a:schemeClr val="accent1"/>
                </a:solidFill>
              </a:rPr>
              <a:t>   Průzkum o V&amp;V</a:t>
            </a:r>
            <a:endParaRPr lang="en-GB" sz="1600" b="1">
              <a:solidFill>
                <a:schemeClr val="accent1"/>
              </a:solidFill>
            </a:endParaRPr>
          </a:p>
          <a:p>
            <a:r>
              <a:rPr lang="en-GB" sz="1600">
                <a:solidFill>
                  <a:schemeClr val="accent1"/>
                </a:solidFill>
              </a:rPr>
              <a:t>+ </a:t>
            </a:r>
            <a:r>
              <a:rPr lang="cs-CZ" sz="1600">
                <a:solidFill>
                  <a:schemeClr val="accent1"/>
                </a:solidFill>
              </a:rPr>
              <a:t>Daňové záznamy</a:t>
            </a:r>
            <a:endParaRPr lang="en-GB" sz="1600">
              <a:solidFill>
                <a:schemeClr val="accent1"/>
              </a:solidFill>
            </a:endParaRPr>
          </a:p>
          <a:p>
            <a:r>
              <a:rPr lang="en-GB" sz="1600">
                <a:solidFill>
                  <a:schemeClr val="bg2">
                    <a:lumMod val="25000"/>
                  </a:schemeClr>
                </a:solidFill>
              </a:rPr>
              <a:t>+ </a:t>
            </a:r>
            <a:r>
              <a:rPr lang="cs-CZ" sz="1600">
                <a:solidFill>
                  <a:schemeClr val="bg2">
                    <a:lumMod val="25000"/>
                  </a:schemeClr>
                </a:solidFill>
              </a:rPr>
              <a:t>Data o grantech a půjčkách pro V&amp;V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1600">
                <a:solidFill>
                  <a:schemeClr val="bg2">
                    <a:lumMod val="25000"/>
                  </a:schemeClr>
                </a:solidFill>
              </a:rPr>
              <a:t>+ </a:t>
            </a:r>
            <a:r>
              <a:rPr lang="cs-CZ" sz="1600">
                <a:solidFill>
                  <a:schemeClr val="bg2">
                    <a:lumMod val="25000"/>
                  </a:schemeClr>
                </a:solidFill>
              </a:rPr>
              <a:t>Firemní rejstříky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1600">
                <a:solidFill>
                  <a:schemeClr val="bg2">
                    <a:lumMod val="25000"/>
                  </a:schemeClr>
                </a:solidFill>
              </a:rPr>
              <a:t>+ </a:t>
            </a:r>
            <a:r>
              <a:rPr lang="cs-CZ" sz="1600">
                <a:solidFill>
                  <a:schemeClr val="bg2">
                    <a:lumMod val="25000"/>
                  </a:schemeClr>
                </a:solidFill>
              </a:rPr>
              <a:t>Patentové záznamy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GB" sz="1600">
                <a:solidFill>
                  <a:schemeClr val="bg2">
                    <a:lumMod val="25000"/>
                  </a:schemeClr>
                </a:solidFill>
              </a:rPr>
              <a:t>+ </a:t>
            </a:r>
            <a:r>
              <a:rPr lang="cs-CZ" sz="1600">
                <a:solidFill>
                  <a:schemeClr val="bg2">
                    <a:lumMod val="25000"/>
                  </a:schemeClr>
                </a:solidFill>
              </a:rPr>
              <a:t>Průzkum o inovacích</a:t>
            </a:r>
            <a:endParaRPr lang="en-GB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2" name="Picture 4" descr="S:\Data\Matej\microBeRD\Presentations\Flags\Japan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495" y="1904866"/>
            <a:ext cx="198698" cy="137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S:\Data\Matej\microBeRD\Presentations\Flags\Norway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027" y="3458143"/>
            <a:ext cx="217524" cy="15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S:\Data\Matej\microBeRD\Presentations\Flags\France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6784" y="3672336"/>
            <a:ext cx="197449" cy="12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S:\Data\Matej\microBeRD\Presentations\Flags\Germany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101" y="3676119"/>
            <a:ext cx="218448" cy="14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S:\Data\Matej\microBeRD\Presentations\Flags\Netherlands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09" y="3410496"/>
            <a:ext cx="217121" cy="14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S:\Data\Matej\microBeRD\Presentations\Flags\Belgium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83178"/>
            <a:ext cx="192449" cy="143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9" descr="S:\Data\Matej\microBeRD\Presentations\Flags\Denmark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915" y="3633101"/>
            <a:ext cx="216063" cy="16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1" descr="S:\Data\Matej\microBeRD\Presentations\Flags\Italy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09" y="2346292"/>
            <a:ext cx="197449" cy="126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S:\Data\Matej\microBeRD\Presentations\Flags\South_Korea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44" y="2129442"/>
            <a:ext cx="217443" cy="14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7" descr="S:\Data\Matej\microBeRD\Presentations\Flags\United_States_of_America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902" y="2569468"/>
            <a:ext cx="217444" cy="107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Image 13"/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3361" y="1841094"/>
            <a:ext cx="1369906" cy="539112"/>
          </a:xfrm>
          <a:prstGeom prst="rect">
            <a:avLst/>
          </a:prstGeom>
        </p:spPr>
      </p:pic>
      <p:pic>
        <p:nvPicPr>
          <p:cNvPr id="23" name="Picture 2" descr="S:\Data\Matej\microBeRD\Presentations\Flags\Czech_Republic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8459" y="2215677"/>
            <a:ext cx="250948" cy="164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>
            <a:off x="3275856" y="5502632"/>
            <a:ext cx="54360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b="1">
                <a:solidFill>
                  <a:schemeClr val="accent1"/>
                </a:solidFill>
              </a:rPr>
              <a:t>Také z dílny OECD:</a:t>
            </a:r>
            <a:endParaRPr lang="en-GB" sz="1600" b="1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b="1">
                <a:solidFill>
                  <a:schemeClr val="accent1"/>
                </a:solidFill>
              </a:rPr>
              <a:t>Dynemp</a:t>
            </a:r>
            <a:r>
              <a:rPr lang="cs-CZ" sz="1600">
                <a:solidFill>
                  <a:schemeClr val="accent1"/>
                </a:solidFill>
              </a:rPr>
              <a:t> – dynamika zaměstnanosti (firmní rejstříky) </a:t>
            </a:r>
            <a:r>
              <a:rPr lang="cs-CZ" sz="1600" b="1">
                <a:solidFill>
                  <a:schemeClr val="accent1"/>
                </a:solidFill>
              </a:rPr>
              <a:t>Multiprod – </a:t>
            </a:r>
            <a:r>
              <a:rPr lang="cs-CZ" sz="1600">
                <a:solidFill>
                  <a:schemeClr val="accent1"/>
                </a:solidFill>
              </a:rPr>
              <a:t>produktivita</a:t>
            </a:r>
            <a:r>
              <a:rPr lang="cs-CZ" sz="1600" b="1">
                <a:solidFill>
                  <a:schemeClr val="accent1"/>
                </a:solidFill>
              </a:rPr>
              <a:t> </a:t>
            </a:r>
            <a:r>
              <a:rPr lang="cs-CZ" sz="1600">
                <a:solidFill>
                  <a:schemeClr val="accent1"/>
                </a:solidFill>
              </a:rPr>
              <a:t> (podnikové strukturální statistiky)</a:t>
            </a:r>
          </a:p>
        </p:txBody>
      </p:sp>
    </p:spTree>
    <p:extLst>
      <p:ext uri="{BB962C8B-B14F-4D97-AF65-F5344CB8AC3E}">
        <p14:creationId xmlns:p14="http://schemas.microsoft.com/office/powerpoint/2010/main" val="29112825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992" y="237600"/>
            <a:ext cx="7524448" cy="1022400"/>
          </a:xfrm>
        </p:spPr>
        <p:txBody>
          <a:bodyPr>
            <a:noAutofit/>
          </a:bodyPr>
          <a:lstStyle/>
          <a:p>
            <a:r>
              <a:rPr lang="cs-CZ" sz="2800">
                <a:solidFill>
                  <a:schemeClr val="bg2">
                    <a:lumMod val="25000"/>
                  </a:schemeClr>
                </a:solidFill>
              </a:rPr>
              <a:t>Doporučení</a:t>
            </a:r>
            <a:endParaRPr lang="en-GB" sz="28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95992" y="1602000"/>
            <a:ext cx="8218800" cy="4525200"/>
          </a:xfrm>
        </p:spPr>
        <p:txBody>
          <a:bodyPr/>
          <a:lstStyle/>
          <a:p>
            <a:pPr marL="0" indent="0">
              <a:buNone/>
            </a:pPr>
            <a:r>
              <a:rPr lang="en-US" sz="2600" b="1">
                <a:solidFill>
                  <a:schemeClr val="bg2">
                    <a:lumMod val="25000"/>
                  </a:schemeClr>
                </a:solidFill>
              </a:rPr>
              <a:t>1) </a:t>
            </a:r>
            <a:r>
              <a:rPr lang="cs-CZ" sz="2600" b="1">
                <a:solidFill>
                  <a:schemeClr val="bg2">
                    <a:lumMod val="25000"/>
                  </a:schemeClr>
                </a:solidFill>
              </a:rPr>
              <a:t>Administrativní data</a:t>
            </a:r>
            <a:endParaRPr lang="en-US" sz="2600" b="1">
              <a:solidFill>
                <a:schemeClr val="bg2">
                  <a:lumMod val="25000"/>
                </a:schemeClr>
              </a:solidFill>
            </a:endParaRPr>
          </a:p>
          <a:p>
            <a:pPr lvl="1"/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data „vstřícná k výzkumníkům“</a:t>
            </a:r>
            <a:endParaRPr lang="en-US" sz="2600">
              <a:solidFill>
                <a:schemeClr val="bg2">
                  <a:lumMod val="25000"/>
                </a:schemeClr>
              </a:solidFill>
            </a:endParaRPr>
          </a:p>
          <a:p>
            <a:pPr lvl="1"/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zjednodušený přístup</a:t>
            </a:r>
            <a:endParaRPr lang="en-US" sz="2600">
              <a:solidFill>
                <a:schemeClr val="bg2">
                  <a:lumMod val="25000"/>
                </a:schemeClr>
              </a:solidFill>
            </a:endParaRPr>
          </a:p>
          <a:p>
            <a:pPr lvl="1"/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propojení databází</a:t>
            </a:r>
            <a:endParaRPr lang="en-US" sz="260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en-US" sz="2600" b="1">
                <a:solidFill>
                  <a:schemeClr val="bg2">
                    <a:lumMod val="25000"/>
                  </a:schemeClr>
                </a:solidFill>
              </a:rPr>
              <a:t>2) Ex-ante</a:t>
            </a:r>
            <a:r>
              <a:rPr lang="cs-CZ" sz="2600" b="1">
                <a:solidFill>
                  <a:schemeClr val="bg2">
                    <a:lumMod val="25000"/>
                  </a:schemeClr>
                </a:solidFill>
              </a:rPr>
              <a:t> strategie pro hodnocení dopadu</a:t>
            </a:r>
            <a:r>
              <a:rPr lang="en-US" sz="2600" b="1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- snížení nákladů a zvýšení přínosů evaluace</a:t>
            </a:r>
            <a:endParaRPr lang="en-US" sz="260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en-US" sz="2600" b="1">
                <a:solidFill>
                  <a:schemeClr val="bg2">
                    <a:lumMod val="25000"/>
                  </a:schemeClr>
                </a:solidFill>
              </a:rPr>
              <a:t>3) </a:t>
            </a:r>
            <a:r>
              <a:rPr lang="cs-CZ" sz="2600" b="1">
                <a:solidFill>
                  <a:schemeClr val="bg2">
                    <a:lumMod val="25000"/>
                  </a:schemeClr>
                </a:solidFill>
              </a:rPr>
              <a:t>Distribuovaná mikrodata </a:t>
            </a:r>
            <a:r>
              <a:rPr lang="cs-CZ" sz="2600">
                <a:solidFill>
                  <a:schemeClr val="bg2">
                    <a:lumMod val="25000"/>
                  </a:schemeClr>
                </a:solidFill>
              </a:rPr>
              <a:t>pro mezinárodní srovnání</a:t>
            </a:r>
            <a:endParaRPr lang="en-US" sz="2600">
              <a:solidFill>
                <a:schemeClr val="bg2">
                  <a:lumMod val="25000"/>
                </a:schemeClr>
              </a:solidFill>
            </a:endParaRPr>
          </a:p>
          <a:p>
            <a:endParaRPr lang="en-US"/>
          </a:p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051720" y="5733256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cap="all">
                <a:solidFill>
                  <a:schemeClr val="tx2"/>
                </a:solidFill>
              </a:rPr>
              <a:t>matej.bajgar@oecd.org</a:t>
            </a:r>
            <a:endParaRPr lang="en-GB" sz="2000" b="1" cap="all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858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Hodnocení dopadu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 rot="2580000">
            <a:off x="4238387" y="3934873"/>
            <a:ext cx="695314" cy="1430444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226" y="2557251"/>
            <a:ext cx="29967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chemeClr val="bg2">
                    <a:lumMod val="25000"/>
                  </a:schemeClr>
                </a:solidFill>
              </a:rPr>
              <a:t>HODNOCENÍ DOPADU</a:t>
            </a:r>
            <a:endParaRPr lang="en-GB" sz="2800" b="1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5662" y="228560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rgbClr val="FF0000"/>
                </a:solidFill>
              </a:rPr>
              <a:t>Data</a:t>
            </a:r>
            <a:endParaRPr lang="en-GB" sz="2800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67690" y="3201340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rgbClr val="FF0000"/>
                </a:solidFill>
              </a:rPr>
              <a:t>Kauzalita</a:t>
            </a:r>
            <a:endParaRPr lang="en-GB" sz="2800" b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6136" y="4127576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rgbClr val="FF0000"/>
                </a:solidFill>
              </a:rPr>
              <a:t>Náklady</a:t>
            </a:r>
            <a:endParaRPr lang="en-GB" sz="2800" b="1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6330" y="192982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rgbClr val="00AF3F"/>
                </a:solidFill>
              </a:rPr>
              <a:t>Užitečné</a:t>
            </a:r>
            <a:endParaRPr lang="en-GB" sz="2800" b="1">
              <a:solidFill>
                <a:srgbClr val="00AF3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84322" y="3340291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rgbClr val="FF0000"/>
                </a:solidFill>
              </a:rPr>
              <a:t>Náročné</a:t>
            </a:r>
            <a:endParaRPr lang="en-GB" sz="2800" b="1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5220072" y="2896736"/>
            <a:ext cx="576064" cy="757529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5211606" y="3537111"/>
            <a:ext cx="720080" cy="109765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220072" y="3654265"/>
            <a:ext cx="396044" cy="473311"/>
          </a:xfrm>
          <a:prstGeom prst="straightConnector1">
            <a:avLst/>
          </a:prstGeom>
          <a:ln w="28575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3068298" y="2440095"/>
            <a:ext cx="288032" cy="378766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068298" y="2797972"/>
            <a:ext cx="216024" cy="492542"/>
          </a:xfrm>
          <a:prstGeom prst="straightConnector1">
            <a:avLst/>
          </a:prstGeom>
          <a:ln w="3810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61608" y="5630616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>
                <a:solidFill>
                  <a:srgbClr val="0070C0"/>
                </a:solidFill>
              </a:rPr>
              <a:t>Mohou být </a:t>
            </a:r>
            <a:r>
              <a:rPr lang="cs-CZ" sz="2800" b="1">
                <a:solidFill>
                  <a:srgbClr val="0070C0"/>
                </a:solidFill>
              </a:rPr>
              <a:t>administrativní data </a:t>
            </a:r>
            <a:r>
              <a:rPr lang="cs-CZ" sz="2800">
                <a:solidFill>
                  <a:srgbClr val="0070C0"/>
                </a:solidFill>
              </a:rPr>
              <a:t>řešením?</a:t>
            </a:r>
            <a:endParaRPr lang="en-GB" sz="28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283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Administrativní data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Picture 3" descr="\\FS-CH-1.main.oecd.org\Users1\criscuolo_c\Desktop\9780723288602L_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1954"/>
            <a:ext cx="9144000" cy="508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65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Administrativní data</a:t>
            </a:r>
            <a:endParaRPr lang="en-GB"/>
          </a:p>
        </p:txBody>
      </p:sp>
      <p:pic>
        <p:nvPicPr>
          <p:cNvPr id="4" name="Picture 3" descr="\\FS-CH-1.main.oecd.org\Users1\criscuolo_c\Desktop\9780723288602L_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1954"/>
            <a:ext cx="9144000" cy="508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986" y="2249488"/>
            <a:ext cx="8141764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671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2000"/>
            <a:ext cx="9144000" cy="4525200"/>
          </a:xfrm>
        </p:spPr>
        <p:txBody>
          <a:bodyPr>
            <a:normAutofit/>
          </a:bodyPr>
          <a:lstStyle/>
          <a:p>
            <a:r>
              <a:rPr lang="cs-CZ" sz="3000">
                <a:solidFill>
                  <a:schemeClr val="bg2">
                    <a:lumMod val="25000"/>
                  </a:schemeClr>
                </a:solidFill>
              </a:rPr>
              <a:t>Administrativní data a hodnocení dopadu</a:t>
            </a:r>
          </a:p>
          <a:p>
            <a:endParaRPr lang="en-US" sz="300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cs-CZ" sz="3000">
                <a:solidFill>
                  <a:schemeClr val="bg2">
                    <a:lumMod val="25000"/>
                  </a:schemeClr>
                </a:solidFill>
              </a:rPr>
              <a:t>Příklad 1: Modern Apprenticeships ve Skotsku</a:t>
            </a:r>
          </a:p>
          <a:p>
            <a:pPr marL="0" indent="0">
              <a:buNone/>
            </a:pPr>
            <a:endParaRPr lang="en-US" sz="300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cs-CZ" sz="3000">
                <a:solidFill>
                  <a:schemeClr val="bg2">
                    <a:lumMod val="25000"/>
                  </a:schemeClr>
                </a:solidFill>
              </a:rPr>
              <a:t>Příklad 2: Daňové pobídky pro výzkum a vývoj v soukromém sektoru</a:t>
            </a:r>
          </a:p>
          <a:p>
            <a:pPr marL="0" indent="0">
              <a:buNone/>
            </a:pPr>
            <a:endParaRPr lang="en-GB" sz="24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Přehled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655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2000"/>
            <a:ext cx="9144000" cy="4525200"/>
          </a:xfrm>
        </p:spPr>
        <p:txBody>
          <a:bodyPr>
            <a:normAutofit/>
          </a:bodyPr>
          <a:lstStyle/>
          <a:p>
            <a:r>
              <a:rPr lang="cs-CZ" sz="3000">
                <a:solidFill>
                  <a:srgbClr val="92D050"/>
                </a:solidFill>
              </a:rPr>
              <a:t>Administrativní data a hodnocení dopadu</a:t>
            </a:r>
          </a:p>
          <a:p>
            <a:endParaRPr lang="en-US" sz="300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cs-CZ" sz="3000">
                <a:solidFill>
                  <a:schemeClr val="bg2">
                    <a:lumMod val="25000"/>
                  </a:schemeClr>
                </a:solidFill>
              </a:rPr>
              <a:t>Příklad 1: Modern Apprenticeships ve Skotsku</a:t>
            </a:r>
          </a:p>
          <a:p>
            <a:pPr marL="0" indent="0">
              <a:buNone/>
            </a:pPr>
            <a:endParaRPr lang="en-US" sz="300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cs-CZ" sz="3000">
                <a:solidFill>
                  <a:schemeClr val="bg2">
                    <a:lumMod val="25000"/>
                  </a:schemeClr>
                </a:solidFill>
              </a:rPr>
              <a:t>Příklad 2: Daňové pobídky pro výzkum a vývoj v soukromém sektoru</a:t>
            </a:r>
          </a:p>
          <a:p>
            <a:pPr marL="0" indent="0">
              <a:buNone/>
            </a:pPr>
            <a:endParaRPr lang="en-GB" sz="240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Přehled</a:t>
            </a:r>
            <a:endParaRPr lang="en-GB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655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Co jsou administrativní data</a:t>
            </a:r>
            <a:r>
              <a:rPr lang="en-GB">
                <a:solidFill>
                  <a:schemeClr val="bg2">
                    <a:lumMod val="25000"/>
                  </a:schemeClr>
                </a:solidFill>
              </a:rPr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467544" y="2705809"/>
            <a:ext cx="849694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cs-CZ" sz="22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Soubor pozorování a dat získaných z </a:t>
            </a:r>
            <a:r>
              <a:rPr lang="cs-CZ" sz="2200" i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administrativního zdroje</a:t>
            </a:r>
            <a:r>
              <a:rPr lang="en-US" sz="22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.”</a:t>
            </a:r>
            <a:r>
              <a:rPr lang="cs-CZ" sz="22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</a:p>
          <a:p>
            <a:endParaRPr lang="cs-CZ" sz="220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20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2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Sbíraná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během běžného provozu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 účelem poskytování služeb</a:t>
            </a:r>
            <a:r>
              <a:rPr lang="en-US" sz="22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20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2200"/>
          </a:p>
        </p:txBody>
      </p:sp>
      <p:sp>
        <p:nvSpPr>
          <p:cNvPr id="6" name="Rectangle 5"/>
          <p:cNvSpPr/>
          <p:nvPr/>
        </p:nvSpPr>
        <p:spPr>
          <a:xfrm>
            <a:off x="539552" y="5949280"/>
            <a:ext cx="58326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1800"/>
              </a:spcBef>
              <a:spcAft>
                <a:spcPts val="1200"/>
              </a:spcAft>
              <a:buClrTx/>
            </a:pPr>
            <a:r>
              <a:rPr lang="cs-CZ" sz="1400" i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1400" i="1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OECD, IMF, ILO, Interstate Statistical Committee of the Commonwealth of Independent States, "Measuring the Non-Observed Economy: A Handbook", Second Draft, Annex 2, Glossary, Paris, 2002.</a:t>
            </a:r>
            <a:endParaRPr lang="en-US" sz="1400" i="1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655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cs-CZ"/>
          </a:p>
          <a:p>
            <a:pPr marL="0" indent="0">
              <a:buNone/>
            </a:pPr>
            <a:endParaRPr lang="en-GB" sz="2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>
                <a:solidFill>
                  <a:schemeClr val="bg2">
                    <a:lumMod val="25000"/>
                  </a:schemeClr>
                </a:solidFill>
              </a:rPr>
              <a:t>Co jsou administrativní data</a:t>
            </a:r>
            <a:r>
              <a:rPr lang="en-GB">
                <a:solidFill>
                  <a:schemeClr val="bg2">
                    <a:lumMod val="25000"/>
                  </a:schemeClr>
                </a:solidFill>
              </a:rPr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827584" y="1844824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spcAft>
                <a:spcPts val="1200"/>
              </a:spcAft>
              <a:buClrTx/>
            </a:pPr>
            <a:r>
              <a:rPr lang="cs-CZ" sz="2000" b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Příklady administrativních dat</a:t>
            </a:r>
          </a:p>
          <a:p>
            <a:pPr marL="0" lvl="1">
              <a:spcBef>
                <a:spcPts val="0"/>
              </a:spcBef>
              <a:spcAft>
                <a:spcPts val="1200"/>
              </a:spcAft>
              <a:buClrTx/>
            </a:pPr>
            <a:r>
              <a:rPr lang="cs-CZ" sz="20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záznamy o daních, sociálním pojištění či sociálních dávkách; informace o žácích a studentech; soudní záznamy; záznamy o duševním vlastnictví</a:t>
            </a:r>
          </a:p>
        </p:txBody>
      </p:sp>
      <p:sp>
        <p:nvSpPr>
          <p:cNvPr id="5" name="Rectangle 4"/>
          <p:cNvSpPr/>
          <p:nvPr/>
        </p:nvSpPr>
        <p:spPr>
          <a:xfrm>
            <a:off x="899592" y="3645024"/>
            <a:ext cx="72881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0"/>
              </a:spcBef>
              <a:spcAft>
                <a:spcPts val="1200"/>
              </a:spcAft>
              <a:buClrTx/>
            </a:pPr>
            <a:r>
              <a:rPr lang="cs-CZ" sz="2000" b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Příklady </a:t>
            </a:r>
            <a:r>
              <a:rPr lang="cs-CZ" sz="20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</a:t>
            </a:r>
            <a:r>
              <a:rPr lang="cs-CZ" sz="2000" b="1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administrativních dat</a:t>
            </a:r>
            <a:endParaRPr lang="cs-CZ" sz="200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>
              <a:spcBef>
                <a:spcPts val="0"/>
              </a:spcBef>
              <a:spcAft>
                <a:spcPts val="1200"/>
              </a:spcAft>
              <a:buClrTx/>
            </a:pPr>
            <a:r>
              <a:rPr lang="cs-CZ" sz="20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výběrová šetření; komerční databáze;</a:t>
            </a:r>
            <a:r>
              <a:rPr lang="en-US" sz="20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on-line </a:t>
            </a:r>
            <a:r>
              <a:rPr lang="cs-CZ" sz="20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průzkumy</a:t>
            </a:r>
            <a:r>
              <a:rPr lang="en-US" sz="20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cs-CZ" sz="20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„big data“ v soukromém sektoru</a:t>
            </a:r>
            <a:endParaRPr lang="en-US" sz="200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6559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ECD_English_white">
  <a:themeElements>
    <a:clrScheme name="OECD white">
      <a:dk1>
        <a:srgbClr val="727272"/>
      </a:dk1>
      <a:lt1>
        <a:sysClr val="window" lastClr="FFFFFF"/>
      </a:lt1>
      <a:dk2>
        <a:srgbClr val="006299"/>
      </a:dk2>
      <a:lt2>
        <a:srgbClr val="E6E6E6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ECD">
      <a:majorFont>
        <a:latin typeface="Arial"/>
        <a:ea typeface=""/>
        <a:cs typeface=""/>
      </a:majorFont>
      <a:minorFont>
        <a:latin typeface="Georgia"/>
        <a:ea typeface=""/>
        <a:cs typeface="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item1.xml><?xml version="1.0" encoding="utf-8"?>
<?mso-contentType ?>
<FormTemplates xmlns="http://schemas.microsoft.com/sharepoint/v3/contenttype/forms">
  <Display>OECDListFormCollapsible</Display>
  <Edit>OECDListFormCollapsible</Edit>
  <New>OECDListFormCollapsible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Working Document" ma:contentTypeID="0x0101008B4DD370EC31429186F3AD49F0D3098F00D44DBCB9EB4F45278CB5C9765BE5299500A4858B360C6A491AA753F8BCA47AA910006FF5CF3D9B742C489E3F781D42BF2845" ma:contentTypeVersion="169" ma:contentTypeDescription="Create a new document." ma:contentTypeScope="" ma:versionID="6b95248a2279c54024c9624be65c2092">
  <xsd:schema xmlns:xsd="http://www.w3.org/2001/XMLSchema" xmlns:xs="http://www.w3.org/2001/XMLSchema" xmlns:p="http://schemas.microsoft.com/office/2006/metadata/properties" xmlns:ns1="http://schemas.microsoft.com/sharepoint/v3" xmlns:ns2="54c4cd27-f286-408f-9ce0-33c1e0f3ab39" xmlns:ns3="75fb4827-0285-47f0-b455-1efc40ae9f0e" xmlns:ns4="a862d62b-a38a-43d1-b7e0-71131b4450e8" xmlns:ns5="c9f238dd-bb73-4aef-a7a5-d644ad823e52" xmlns:ns6="http://schemas.microsoft.com/sharepoint/v4" xmlns:ns7="ca82dde9-3436-4d3d-bddd-d31447390034" targetNamespace="http://schemas.microsoft.com/office/2006/metadata/properties" ma:root="true" ma:fieldsID="ecaa53e42d43521068068cbf239e21bf" ns1:_="" ns2:_="" ns3:_="" ns4:_="" ns5:_="" ns6:_="" ns7:_="">
    <xsd:import namespace="http://schemas.microsoft.com/sharepoint/v3"/>
    <xsd:import namespace="54c4cd27-f286-408f-9ce0-33c1e0f3ab39"/>
    <xsd:import namespace="75fb4827-0285-47f0-b455-1efc40ae9f0e"/>
    <xsd:import namespace="a862d62b-a38a-43d1-b7e0-71131b4450e8"/>
    <xsd:import namespace="c9f238dd-bb73-4aef-a7a5-d644ad823e52"/>
    <xsd:import namespace="http://schemas.microsoft.com/sharepoint/v4"/>
    <xsd:import namespace="ca82dde9-3436-4d3d-bddd-d31447390034"/>
    <xsd:element name="properties">
      <xsd:complexType>
        <xsd:sequence>
          <xsd:element name="documentManagement">
            <xsd:complexType>
              <xsd:all>
                <xsd:element ref="ns2:OECDKimStatus" minOccurs="0"/>
                <xsd:element ref="ns4:OECDProjectLookup" minOccurs="0"/>
                <xsd:element ref="ns3:_dlc_DocId" minOccurs="0"/>
                <xsd:element ref="ns3:_dlc_DocIdUrl" minOccurs="0"/>
                <xsd:element ref="ns4:OECDProjectManager" minOccurs="0"/>
                <xsd:element ref="ns4:OECDProjectMembers" minOccurs="0"/>
                <xsd:element ref="ns4:OECDTagsCache" minOccurs="0"/>
                <xsd:element ref="ns4:OECDPinnedBy" minOccurs="0"/>
                <xsd:element ref="ns5:eShareCountryTaxHTField0" minOccurs="0"/>
                <xsd:element ref="ns5:eShareTopicTaxHTField0" minOccurs="0"/>
                <xsd:element ref="ns5:eShareKeywordsTaxHTField0" minOccurs="0"/>
                <xsd:element ref="ns5:eShareCommitteeTaxHTField0" minOccurs="0"/>
                <xsd:element ref="ns5:eSharePWBTaxHTField0" minOccurs="0"/>
                <xsd:element ref="ns4:Project_x003a_ID" minOccurs="0"/>
                <xsd:element ref="ns4:Project_x003a_Project_x0020_status_x0020_calculated" minOccurs="0"/>
                <xsd:element ref="ns4:Project_x003A_ID1" minOccurs="0"/>
                <xsd:element ref="ns4:d2caa3e377664eb387357d3909952f44" minOccurs="0"/>
                <xsd:element ref="ns4:c70fd133f7d448f9a52a3d2874948888" minOccurs="0"/>
                <xsd:element ref="ns4:OECDMainProject" minOccurs="0"/>
                <xsd:element ref="ns2:OECDKimBussinessContext" minOccurs="0"/>
                <xsd:element ref="ns2:OECDDocumentType" minOccurs="0"/>
                <xsd:element ref="ns2:OECDKimProvenance" minOccurs="0"/>
                <xsd:element ref="ns3:_dlc_DocIdPersistId" minOccurs="0"/>
                <xsd:element ref="ns6:IconOverlay" minOccurs="0"/>
                <xsd:element ref="ns4:h21f877856324012a5d5bb2856217e38" minOccurs="0"/>
                <xsd:element ref="ns3:OECDExpirationDate" minOccurs="0"/>
                <xsd:element ref="ns1:DocumentSetDescription" minOccurs="0"/>
                <xsd:element ref="ns7:TaxCatchAll" minOccurs="0"/>
                <xsd:element ref="ns7:TaxCatchAllLabel" minOccurs="0"/>
                <xsd:element ref="ns4:Project_x003a_Project_x0020_status" minOccurs="0"/>
                <xsd:element ref="ns3:g33da758d50a46a9a2be5be37e250652" minOccurs="0"/>
                <xsd:element ref="ns4:lbef977c4c9c486c8298e7977245d714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DocumentSetDescription" ma:index="42" nillable="true" ma:displayName="Description" ma:description="A description of the Document Set" ma:internalName="DocumentSetDescription" ma:readOnly="fals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c4cd27-f286-408f-9ce0-33c1e0f3ab39" elementFormDefault="qualified">
    <xsd:import namespace="http://schemas.microsoft.com/office/2006/documentManagement/types"/>
    <xsd:import namespace="http://schemas.microsoft.com/office/infopath/2007/PartnerControls"/>
    <xsd:element name="OECDKimStatus" ma:index="7" nillable="true" ma:displayName="Kim status" ma:default="Draft" ma:description="" ma:format="Dropdown" ma:hidden="true" ma:internalName="OECDKimStatus">
      <xsd:simpleType>
        <xsd:restriction base="dms:Choice">
          <xsd:enumeration value="Draft"/>
          <xsd:enumeration value="Final"/>
        </xsd:restriction>
      </xsd:simpleType>
    </xsd:element>
    <xsd:element name="OECDKimBussinessContext" ma:index="33" nillable="true" ma:displayName="Kim business context" ma:description="" ma:hidden="true" ma:internalName="OECDKimBussinessContext">
      <xsd:simpleType>
        <xsd:restriction base="dms:Text"/>
      </xsd:simpleType>
    </xsd:element>
    <xsd:element name="OECDDocumentType" ma:index="34" nillable="true" ma:displayName="Document Type" ma:description="" ma:hidden="true" ma:internalName="OECDDocumentType" ma:readOnly="false">
      <xsd:simpleType>
        <xsd:restriction base="dms:Text">
          <xsd:maxLength value="255"/>
        </xsd:restriction>
      </xsd:simpleType>
    </xsd:element>
    <xsd:element name="OECDKimProvenance" ma:index="35" nillable="true" ma:displayName="Kim provenance" ma:description="" ma:hidden="true" ma:internalName="OECDKimProvenanc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fb4827-0285-47f0-b455-1efc40ae9f0e" elementFormDefault="qualified">
    <xsd:import namespace="http://schemas.microsoft.com/office/2006/documentManagement/types"/>
    <xsd:import namespace="http://schemas.microsoft.com/office/infopath/2007/PartnerControls"/>
    <xsd:element name="_dlc_DocId" ma:index="14" nillable="true" ma:displayName="Document ID" ma:description="" ma:hidden="true" ma:internalName="_dlc_DocId" ma:readOnly="true">
      <xsd:simpleType>
        <xsd:restriction base="dms:Text"/>
      </xsd:simpleType>
    </xsd:element>
    <xsd:element name="_dlc_DocIdUrl" ma:index="15" nillable="true" ma:displayName="Document ID" ma:description="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36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OECDExpirationDate" ma:index="40" nillable="true" ma:displayName="Highlights" ma:default="[today]" ma:description="" ma:format="DateOnly" ma:hidden="true" ma:indexed="true" ma:internalName="OECDExpirationDate">
      <xsd:simpleType>
        <xsd:restriction base="dms:DateTime"/>
      </xsd:simpleType>
    </xsd:element>
    <xsd:element name="g33da758d50a46a9a2be5be37e250652" ma:index="47" nillable="true" ma:taxonomy="true" ma:internalName="g33da758d50a46a9a2be5be37e250652" ma:taxonomyFieldName="OECDHorizontalProjects" ma:displayName="Horizontal project" ma:default="" ma:fieldId="033da758-d50a-46a9-a2be-5be37e250652" ma:taxonomyMulti="true" ma:sspId="27ec883c-a62c-444f-a935-fcddb579e39d" ma:termSetId="d3ca0e0e-65f9-44bf-9d98-5271504f6d61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62d62b-a38a-43d1-b7e0-71131b4450e8" elementFormDefault="qualified">
    <xsd:import namespace="http://schemas.microsoft.com/office/2006/documentManagement/types"/>
    <xsd:import namespace="http://schemas.microsoft.com/office/infopath/2007/PartnerControls"/>
    <xsd:element name="OECDProjectLookup" ma:index="8" nillable="true" ma:displayName="Project" ma:hidden="true" ma:indexed="true" ma:list="1b256c36-1d42-444b-871e-7fba29484471" ma:internalName="OECDProjectLookup" ma:readOnly="false" ma:showField="OECDShortProjectName" ma:web="a862d62b-a38a-43d1-b7e0-71131b4450e8">
      <xsd:simpleType>
        <xsd:restriction base="dms:Unknown"/>
      </xsd:simpleType>
    </xsd:element>
    <xsd:element name="OECDProjectManager" ma:index="16" nillable="true" ma:displayName="Project manager" ma:description="" ma:hidden="true" ma:indexed="true" ma:internalName="OECDProjectManage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OECDProjectMembers" ma:index="17" nillable="true" ma:displayName="Project members" ma:description="" ma:hidden="true" ma:internalName="OECDProjectMembers" ma:readOnly="fals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OECDTagsCache" ma:index="19" nillable="true" ma:displayName="Tags cache" ma:description="" ma:hidden="true" ma:internalName="OECDTagsCache">
      <xsd:simpleType>
        <xsd:restriction base="dms:Note"/>
      </xsd:simpleType>
    </xsd:element>
    <xsd:element name="OECDPinnedBy" ma:index="20" nillable="true" ma:displayName="Pinned by" ma:description="" ma:hidden="true" ma:internalName="OECDPinnedBy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roject_x003a_ID" ma:index="27" nillable="true" ma:displayName="Project:ID" ma:hidden="true" ma:list="1b256c36-1d42-444b-871e-7fba29484471" ma:internalName="Project_x003A_ID" ma:readOnly="true" ma:showField="ID" ma:web="a862d62b-a38a-43d1-b7e0-71131b4450e8">
      <xsd:simpleType>
        <xsd:restriction base="dms:Lookup"/>
      </xsd:simpleType>
    </xsd:element>
    <xsd:element name="Project_x003a_Project_x0020_status_x0020_calculated" ma:index="28" nillable="true" ma:displayName="Project:Project status calculated" ma:list="1b256c36-1d42-444b-871e-7fba29484471" ma:internalName="Project_x003A_Project_x0020_status_x0020_calculated" ma:readOnly="true" ma:showField="OECDProjectStatusTxt" ma:web="a862d62b-a38a-43d1-b7e0-71131b4450e8">
      <xsd:simpleType>
        <xsd:restriction base="dms:Lookup"/>
      </xsd:simpleType>
    </xsd:element>
    <xsd:element name="Project_x003A_ID1" ma:index="29" nillable="true" ma:displayName="Project:ID" ma:list="1b256c36-1d42-444b-871e-7fba29484471" ma:internalName="Project_x003A_ID1" ma:readOnly="true" ma:showField="ID" ma:web="a862d62b-a38a-43d1-b7e0-71131b4450e8">
      <xsd:simpleType>
        <xsd:restriction base="dms:Lookup"/>
      </xsd:simpleType>
    </xsd:element>
    <xsd:element name="d2caa3e377664eb387357d3909952f44" ma:index="30" nillable="true" ma:displayName="Project partners_0" ma:hidden="true" ma:internalName="d2caa3e377664eb387357d3909952f44">
      <xsd:simpleType>
        <xsd:restriction base="dms:Note"/>
      </xsd:simpleType>
    </xsd:element>
    <xsd:element name="c70fd133f7d448f9a52a3d2874948888" ma:index="31" nillable="true" ma:displayName="Deliverable owner_0" ma:hidden="true" ma:internalName="c70fd133f7d448f9a52a3d2874948888">
      <xsd:simpleType>
        <xsd:restriction base="dms:Note"/>
      </xsd:simpleType>
    </xsd:element>
    <xsd:element name="OECDMainProject" ma:index="32" nillable="true" ma:displayName="Main project" ma:description="" ma:hidden="true" ma:list="1b256c36-1d42-444b-871e-7fba29484471" ma:internalName="OECDMainProject" ma:readOnly="false" ma:showField="OECDShortProjectName">
      <xsd:simpleType>
        <xsd:restriction base="dms:Unknown"/>
      </xsd:simpleType>
    </xsd:element>
    <xsd:element name="h21f877856324012a5d5bb2856217e38" ma:index="39" nillable="true" ma:displayName="Deliverable partners_0" ma:hidden="true" ma:internalName="h21f877856324012a5d5bb2856217e38">
      <xsd:simpleType>
        <xsd:restriction base="dms:Note"/>
      </xsd:simpleType>
    </xsd:element>
    <xsd:element name="Project_x003a_Project_x0020_status" ma:index="46" nillable="true" ma:displayName="Project:Project status" ma:hidden="true" ma:list="1b256c36-1d42-444b-871e-7fba29484471" ma:internalName="Project_x003A_Project_x0020_status" ma:readOnly="true" ma:showField="OECDProjectStatus" ma:web="a862d62b-a38a-43d1-b7e0-71131b4450e8">
      <xsd:simpleType>
        <xsd:restriction base="dms:Lookup"/>
      </xsd:simpleType>
    </xsd:element>
    <xsd:element name="lbef977c4c9c486c8298e7977245d714" ma:index="48" nillable="true" ma:taxonomy="true" ma:internalName="lbef977c4c9c486c8298e7977245d714" ma:taxonomyFieldName="OECDProjectOwnerStructure" ma:displayName="Project owner" ma:indexed="true" ma:readOnly="false" ma:default="" ma:fieldId="5bef977c-4c9c-486c-8298-e7977245d714" ma:sspId="27ec883c-a62c-444f-a935-fcddb579e39d" ma:termSetId="aeec4dcb-19ee-4bc0-941f-681845b568c9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f238dd-bb73-4aef-a7a5-d644ad823e52" elementFormDefault="qualified">
    <xsd:import namespace="http://schemas.microsoft.com/office/2006/documentManagement/types"/>
    <xsd:import namespace="http://schemas.microsoft.com/office/infopath/2007/PartnerControls"/>
    <xsd:element name="eShareCountryTaxHTField0" ma:index="22" nillable="true" ma:taxonomy="true" ma:internalName="eShareCountryTaxHTField0" ma:taxonomyFieldName="OECDCountry" ma:displayName="Country" ma:readOnly="false" ma:default="" ma:fieldId="aa366335-bba6-4f71-86c6-f91b1ae503c2" ma:taxonomyMulti="true" ma:sspId="27ec883c-a62c-444f-a935-fcddb579e39d" ma:termSetId="e1026e78-e24d-4b33-a8f4-6ff75b8e5ad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ShareTopicTaxHTField0" ma:index="23" nillable="true" ma:taxonomy="true" ma:internalName="eShareTopicTaxHTField0" ma:taxonomyFieldName="OECDTopic" ma:displayName="Topic" ma:readOnly="false" ma:default="" ma:fieldId="9b5335f8-765c-484a-86dd-d10580650a95" ma:taxonomyMulti="true" ma:sspId="27ec883c-a62c-444f-a935-fcddb579e39d" ma:termSetId="d0043ed9-7fdc-4b21-8641-a864cc50d2b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ShareKeywordsTaxHTField0" ma:index="24" nillable="true" ma:taxonomy="true" ma:internalName="eShareKeywordsTaxHTField0" ma:taxonomyFieldName="OECDKeywords" ma:displayName="Keywords" ma:default="" ma:fieldId="8a7c3663-990d-467c-b1b8-bb4b775674ad" ma:taxonomyMulti="true" ma:sspId="27ec883c-a62c-444f-a935-fcddb579e39d" ma:termSetId="f51791ee-8e04-4654-a875-fc747102cd45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eShareCommitteeTaxHTField0" ma:index="25" nillable="true" ma:taxonomy="true" ma:internalName="eShareCommitteeTaxHTField0" ma:taxonomyFieldName="OECDCommittee" ma:displayName="Committee" ma:readOnly="false" ma:default="" ma:fieldId="29494d90-e667-47b5-adc1-d09dfb5832ab" ma:sspId="27ec883c-a62c-444f-a935-fcddb579e39d" ma:termSetId="87919aae-be42-4481-84cf-2389a5c84ac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SharePWBTaxHTField0" ma:index="26" nillable="true" ma:taxonomy="true" ma:internalName="eSharePWBTaxHTField0" ma:taxonomyFieldName="OECDPWB" ma:displayName="PWB" ma:readOnly="false" ma:default="" ma:fieldId="fe327ce1-b783-48aa-9b0b-52ad26d1c9f6" ma:sspId="27ec883c-a62c-444f-a935-fcddb579e39d" ma:termSetId="7bc7477d-4ef0-4820-a158-bb7b3cda138d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38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82dde9-3436-4d3d-bddd-d31447390034" elementFormDefault="qualified">
    <xsd:import namespace="http://schemas.microsoft.com/office/2006/documentManagement/types"/>
    <xsd:import namespace="http://schemas.microsoft.com/office/infopath/2007/PartnerControls"/>
    <xsd:element name="TaxCatchAll" ma:index="44" nillable="true" ma:displayName="Taxonomy Catch All Column" ma:hidden="true" ma:list="{e00997fc-594f-418a-ad06-40b0a23b0ade}" ma:internalName="TaxCatchAll" ma:showField="CatchAllData" ma:web="75fb4827-0285-47f0-b455-1efc40ae9f0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45" nillable="true" ma:displayName="Taxonomy Catch All Column1" ma:hidden="true" ma:list="{e00997fc-594f-418a-ad06-40b0a23b0ade}" ma:internalName="TaxCatchAllLabel" ma:readOnly="true" ma:showField="CatchAllDataLabel" ma:web="75fb4827-0285-47f0-b455-1efc40ae9f0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Content Type"/>
        <xsd:element ref="dc:title" minOccurs="0" maxOccurs="1" ma:index="0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CtFieldPriority xmlns="http://www.oecd.org/eshare/projectsentre/CtFieldPriority/" xmlns:i="http://www.w3.org/2001/XMLSchema-instance" NameSpaceURI="http://www.oecd.org/eshare/projectsentre/CtFieldPriority/">
  <PriorityFields xmlns:a="http://schemas.microsoft.com/2003/10/Serialization/Arrays">
    <a:string>Title</a:string>
    <a:string>FileLeafRef</a:string>
    <a:string>OECDCountry</a:string>
    <a:string>OECDTopic</a:string>
    <a:string>OECDKeywords</a:string>
  </PriorityFields>
</CtFieldPriority>
</file>

<file path=customXml/item4.xml><?xml version="1.0" encoding="utf-8"?>
<?mso-contentType ?>
<spe:Receivers xmlns:spe="http://schemas.microsoft.com/sharepoint/events"/>
</file>

<file path=customXml/item5.xml><?xml version="1.0" encoding="utf-8"?>
<?mso-contentType ?>
<SharedContentType xmlns="Microsoft.SharePoint.Taxonomy.ContentTypeSync" SourceId="27ec883c-a62c-444f-a935-fcddb579e39d" ContentTypeId="0x0101008B4DD370EC31429186F3AD49F0D3098F00D44DBCB9EB4F45278CB5C9765BE52995" PreviousValue="false"/>
</file>

<file path=customXml/item6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ECDTagsCache xmlns="a862d62b-a38a-43d1-b7e0-71131b4450e8" xsi:nil="true"/>
    <h21f877856324012a5d5bb2856217e38 xmlns="a862d62b-a38a-43d1-b7e0-71131b4450e8" xsi:nil="true"/>
    <OECDPinnedBy xmlns="a862d62b-a38a-43d1-b7e0-71131b4450e8">
      <UserInfo>
        <DisplayName/>
        <AccountId xsi:nil="true"/>
        <AccountType/>
      </UserInfo>
    </OECDPinnedBy>
    <OECDKimBussinessContext xmlns="54c4cd27-f286-408f-9ce0-33c1e0f3ab39" xsi:nil="true"/>
    <eSharePWBTaxHTField0 xmlns="c9f238dd-bb73-4aef-a7a5-d644ad823e52">
      <Terms xmlns="http://schemas.microsoft.com/office/infopath/2007/PartnerControls">
        <TermInfo xmlns="http://schemas.microsoft.com/office/infopath/2007/PartnerControls">
          <TermName xmlns="http://schemas.microsoft.com/office/infopath/2007/PartnerControls">1.2 Industrial and Sectoral Policies</TermName>
          <TermId xmlns="http://schemas.microsoft.com/office/infopath/2007/PartnerControls">51441670-86c9-4845-8f8c-4fa41c454ddb</TermId>
        </TermInfo>
      </Terms>
    </eSharePWBTaxHTField0>
    <IconOverlay xmlns="http://schemas.microsoft.com/sharepoint/v4" xsi:nil="true"/>
    <g33da758d50a46a9a2be5be37e250652 xmlns="75fb4827-0285-47f0-b455-1efc40ae9f0e">
      <Terms xmlns="http://schemas.microsoft.com/office/infopath/2007/PartnerControls"/>
    </g33da758d50a46a9a2be5be37e250652>
    <DocumentSetDescription xmlns="http://schemas.microsoft.com/sharepoint/v3" xsi:nil="true"/>
    <OECDProjectLookup xmlns="a862d62b-a38a-43d1-b7e0-71131b4450e8">48</OECDProjectLookup>
    <OECDDocumentType xmlns="54c4cd27-f286-408f-9ce0-33c1e0f3ab39" xsi:nil="true"/>
    <OECDMainProject xmlns="a862d62b-a38a-43d1-b7e0-71131b4450e8" xsi:nil="true"/>
    <OECDExpirationDate xmlns="75fb4827-0285-47f0-b455-1efc40ae9f0e" xsi:nil="true"/>
    <OECDProjectManager xmlns="a862d62b-a38a-43d1-b7e0-71131b4450e8">
      <UserInfo>
        <DisplayName/>
        <AccountId>197</AccountId>
        <AccountType/>
      </UserInfo>
    </OECDProjectManager>
    <eShareCommitteeTaxHTField0 xmlns="c9f238dd-bb73-4aef-a7a5-d644ad823e52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Committee on Industry, Innovation and Entrepreneurship</TermName>
          <TermId xmlns="http://schemas.microsoft.com/office/infopath/2007/PartnerControls">a2c65d82-f52f-40d0-9e2a-a290b6df5e28</TermId>
        </TermInfo>
      </Terms>
    </eShareCommitteeTaxHTField0>
    <d2caa3e377664eb387357d3909952f44 xmlns="a862d62b-a38a-43d1-b7e0-71131b4450e8" xsi:nil="true"/>
    <OECDKimProvenance xmlns="54c4cd27-f286-408f-9ce0-33c1e0f3ab39" xsi:nil="true"/>
    <OECDKimStatus xmlns="54c4cd27-f286-408f-9ce0-33c1e0f3ab39">Draft</OECDKimStatus>
    <eShareCountryTaxHTField0 xmlns="c9f238dd-bb73-4aef-a7a5-d644ad823e52">
      <Terms xmlns="http://schemas.microsoft.com/office/infopath/2007/PartnerControls">
        <TermInfo xmlns="http://schemas.microsoft.com/office/infopath/2007/PartnerControls">
          <TermName xmlns="http://schemas.microsoft.com/office/infopath/2007/PartnerControls">United Kingdom</TermName>
          <TermId xmlns="http://schemas.microsoft.com/office/infopath/2007/PartnerControls">72af51f4-d7fc-455b-878b-ebf8db17b218</TermId>
        </TermInfo>
      </Terms>
    </eShareCountryTaxHTField0>
    <eShareTopicTaxHTField0 xmlns="c9f238dd-bb73-4aef-a7a5-d644ad823e52">
      <Terms xmlns="http://schemas.microsoft.com/office/infopath/2007/PartnerControls">
        <TermInfo xmlns="http://schemas.microsoft.com/office/infopath/2007/PartnerControls">
          <TermName xmlns="http://schemas.microsoft.com/office/infopath/2007/PartnerControls">Evaluation</TermName>
          <TermId xmlns="http://schemas.microsoft.com/office/infopath/2007/PartnerControls">26a29d1d-87d2-41c5-a25d-cd14f39607ed</TermId>
        </TermInfo>
        <TermInfo xmlns="http://schemas.microsoft.com/office/infopath/2007/PartnerControls">
          <TermName xmlns="http://schemas.microsoft.com/office/infopath/2007/PartnerControls">Industrial Policy</TermName>
          <TermId xmlns="http://schemas.microsoft.com/office/infopath/2007/PartnerControls">7df02d72-cabb-4e2b-82d9-b423d7000fa0</TermId>
        </TermInfo>
      </Terms>
    </eShareTopicTaxHTField0>
    <OECDProjectMembers xmlns="a862d62b-a38a-43d1-b7e0-71131b4450e8">
      <UserInfo>
        <DisplayName>JOHNSTONE Nick, STI/SPD</DisplayName>
        <AccountId>303</AccountId>
        <AccountType/>
      </UserInfo>
      <UserInfo>
        <DisplayName>BAJGAR Matej, STI/SPD</DisplayName>
        <AccountId>1003</AccountId>
        <AccountType/>
      </UserInfo>
      <UserInfo>
        <DisplayName>MENON Carlo, STI/SPD</DisplayName>
        <AccountId>181</AccountId>
        <AccountType/>
      </UserInfo>
      <UserInfo>
        <DisplayName>AHN Sanghoon, STI/SPD</DisplayName>
        <AccountId>339</AccountId>
        <AccountType/>
      </UserInfo>
      <UserInfo>
        <DisplayName>LEMBCKE Alexander, GOV/RDP</DisplayName>
        <AccountId>1008</AccountId>
        <AccountType/>
      </UserInfo>
    </OECDProjectMembers>
    <eShareKeywordsTaxHTField0 xmlns="c9f238dd-bb73-4aef-a7a5-d644ad823e52">
      <Terms xmlns="http://schemas.microsoft.com/office/infopath/2007/PartnerControls"/>
    </eShareKeywordsTaxHTField0>
    <lbef977c4c9c486c8298e7977245d714 xmlns="a862d62b-a38a-43d1-b7e0-71131b4450e8">
      <Terms xmlns="http://schemas.microsoft.com/office/infopath/2007/PartnerControls">
        <TermInfo xmlns="http://schemas.microsoft.com/office/infopath/2007/PartnerControls">
          <TermName xmlns="http://schemas.microsoft.com/office/infopath/2007/PartnerControls">STI/SPD</TermName>
          <TermId xmlns="http://schemas.microsoft.com/office/infopath/2007/PartnerControls">a950116a-68e7-4db4-929b-c65f36b4d445</TermId>
        </TermInfo>
      </Terms>
    </lbef977c4c9c486c8298e7977245d714>
    <c70fd133f7d448f9a52a3d2874948888 xmlns="a862d62b-a38a-43d1-b7e0-71131b4450e8" xsi:nil="true"/>
    <TaxCatchAll xmlns="ca82dde9-3436-4d3d-bddd-d31447390034">
      <Value>1780</Value>
      <Value>106</Value>
      <Value>61</Value>
      <Value>1137</Value>
      <Value>959</Value>
      <Value>1562</Value>
    </TaxCatchAll>
  </documentManagement>
</p:properties>
</file>

<file path=customXml/itemProps1.xml><?xml version="1.0" encoding="utf-8"?>
<ds:datastoreItem xmlns:ds="http://schemas.openxmlformats.org/officeDocument/2006/customXml" ds:itemID="{34BFF590-3B19-40F1-ADE1-DF1E94CBF5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6519A06-30D4-4007-95BC-4E14EA3410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4c4cd27-f286-408f-9ce0-33c1e0f3ab39"/>
    <ds:schemaRef ds:uri="75fb4827-0285-47f0-b455-1efc40ae9f0e"/>
    <ds:schemaRef ds:uri="a862d62b-a38a-43d1-b7e0-71131b4450e8"/>
    <ds:schemaRef ds:uri="c9f238dd-bb73-4aef-a7a5-d644ad823e52"/>
    <ds:schemaRef ds:uri="http://schemas.microsoft.com/sharepoint/v4"/>
    <ds:schemaRef ds:uri="ca82dde9-3436-4d3d-bddd-d3144739003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915B6E4-1FA7-4324-9AD0-BDE8E19AA0F8}">
  <ds:schemaRefs>
    <ds:schemaRef ds:uri="http://www.oecd.org/eshare/projectsentre/CtFieldPriority/"/>
    <ds:schemaRef ds:uri="http://schemas.microsoft.com/2003/10/Serialization/Arrays"/>
  </ds:schemaRefs>
</ds:datastoreItem>
</file>

<file path=customXml/itemProps4.xml><?xml version="1.0" encoding="utf-8"?>
<ds:datastoreItem xmlns:ds="http://schemas.openxmlformats.org/officeDocument/2006/customXml" ds:itemID="{0027048D-6CAA-4BF1-9CFB-B416E15C078B}">
  <ds:schemaRefs>
    <ds:schemaRef ds:uri="http://schemas.microsoft.com/sharepoint/events"/>
  </ds:schemaRefs>
</ds:datastoreItem>
</file>

<file path=customXml/itemProps5.xml><?xml version="1.0" encoding="utf-8"?>
<ds:datastoreItem xmlns:ds="http://schemas.openxmlformats.org/officeDocument/2006/customXml" ds:itemID="{82C29B39-1147-419A-B261-68AD5322FDA5}">
  <ds:schemaRefs>
    <ds:schemaRef ds:uri="Microsoft.SharePoint.Taxonomy.ContentTypeSync"/>
  </ds:schemaRefs>
</ds:datastoreItem>
</file>

<file path=customXml/itemProps6.xml><?xml version="1.0" encoding="utf-8"?>
<ds:datastoreItem xmlns:ds="http://schemas.openxmlformats.org/officeDocument/2006/customXml" ds:itemID="{B9ADA565-F50D-4329-A378-496938527EB9}">
  <ds:schemaRefs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ca82dde9-3436-4d3d-bddd-d31447390034"/>
    <ds:schemaRef ds:uri="http://schemas.microsoft.com/sharepoint/v4"/>
    <ds:schemaRef ds:uri="http://www.w3.org/XML/1998/namespace"/>
    <ds:schemaRef ds:uri="c9f238dd-bb73-4aef-a7a5-d644ad823e52"/>
    <ds:schemaRef ds:uri="a862d62b-a38a-43d1-b7e0-71131b4450e8"/>
    <ds:schemaRef ds:uri="75fb4827-0285-47f0-b455-1efc40ae9f0e"/>
    <ds:schemaRef ds:uri="54c4cd27-f286-408f-9ce0-33c1e0f3ab39"/>
    <ds:schemaRef ds:uri="http://schemas.microsoft.com/sharepoint/v3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OCDE_Français_blanc</Template>
  <TotalTime>2326</TotalTime>
  <Words>1165</Words>
  <Application>Microsoft Office PowerPoint</Application>
  <PresentationFormat>On-screen Show (4:3)</PresentationFormat>
  <Paragraphs>273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Georgia</vt:lpstr>
      <vt:lpstr>Helvetica 65 Medium</vt:lpstr>
      <vt:lpstr>Wingdings</vt:lpstr>
      <vt:lpstr>OECD_English_white</vt:lpstr>
      <vt:lpstr>Hodnocení dopadu za použití administrativních dat:  dva příklady z projektů OECD</vt:lpstr>
      <vt:lpstr>Hodnocení dopadu</vt:lpstr>
      <vt:lpstr>Hodnocení dopadu</vt:lpstr>
      <vt:lpstr>Administrativní data</vt:lpstr>
      <vt:lpstr>Administrativní data</vt:lpstr>
      <vt:lpstr>Přehled</vt:lpstr>
      <vt:lpstr>Přehled</vt:lpstr>
      <vt:lpstr>Co jsou administrativní data?</vt:lpstr>
      <vt:lpstr>Co jsou administrativní data?</vt:lpstr>
      <vt:lpstr>Výhody</vt:lpstr>
      <vt:lpstr>Výzvy (a řešení)</vt:lpstr>
      <vt:lpstr>Výzvy (a řešení)</vt:lpstr>
      <vt:lpstr>Přehled</vt:lpstr>
      <vt:lpstr>Modern Apprenticeships ve Skotsku</vt:lpstr>
      <vt:lpstr>OECD strategie pro hodnocení dopadu Modern Apprenticeships</vt:lpstr>
      <vt:lpstr>Výzvy pro evaluaci</vt:lpstr>
      <vt:lpstr>Řešení: data</vt:lpstr>
      <vt:lpstr>Řešení: kauzální dopad</vt:lpstr>
      <vt:lpstr>Význam ex-ante strategie pro evaluaci</vt:lpstr>
      <vt:lpstr>Přehled</vt:lpstr>
      <vt:lpstr>Daňové pobídky pro VaV</vt:lpstr>
      <vt:lpstr>Existující odhady dopadu daňové podpory pro VaV v soukromém sektoru</vt:lpstr>
      <vt:lpstr>Existující odhady dopadu daňové podpory pro VaV v soukromém sektoru</vt:lpstr>
      <vt:lpstr>Analýza na úrovni firem za mnoho zemí</vt:lpstr>
      <vt:lpstr>Analýza na úrovni firem za mnoho zemí</vt:lpstr>
      <vt:lpstr>         OECD microBeRD:   Distribuovaná analýza mikrodat</vt:lpstr>
      <vt:lpstr>Doporučení</vt:lpstr>
    </vt:vector>
  </TitlesOfParts>
  <Company>OECD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BAJGAR Matej</dc:creator>
  <cp:lastModifiedBy>Matej Bajgar</cp:lastModifiedBy>
  <cp:revision>100</cp:revision>
  <dcterms:created xsi:type="dcterms:W3CDTF">2015-10-08T09:26:44Z</dcterms:created>
  <dcterms:modified xsi:type="dcterms:W3CDTF">2016-10-31T19:14:03Z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0x0101008B4DD370EC31429186F3AD49F0D3098F00D44DBCB9EB4F45278CB5C9765BE5299500A4858B360C6A491AA753F8BCA47AA910006FF5CF3D9B742C489E3F781D42BF2845</vt:lpwstr>
  </property>
  <property fmtid="{D5CDD505-2E9C-101B-9397-08002B2CF9AE}" pid="3" name="OECDTopic">
    <vt:lpwstr>1562;#Evaluation|26a29d1d-87d2-41c5-a25d-cd14f39607ed;#959;#Industrial Policy|7df02d72-cabb-4e2b-82d9-b423d7000fa0</vt:lpwstr>
  </property>
  <property fmtid="{D5CDD505-2E9C-101B-9397-08002B2CF9AE}" pid="4" name="OECDCountry">
    <vt:lpwstr>61;#United Kingdom|72af51f4-d7fc-455b-878b-ebf8db17b218</vt:lpwstr>
  </property>
  <property fmtid="{D5CDD505-2E9C-101B-9397-08002B2CF9AE}" pid="5" name="OECDCommittee">
    <vt:lpwstr>106;#Committee on Industry, Innovation and Entrepreneurship|a2c65d82-f52f-40d0-9e2a-a290b6df5e28</vt:lpwstr>
  </property>
  <property fmtid="{D5CDD505-2E9C-101B-9397-08002B2CF9AE}" pid="6" name="OECDProjectPartnersStructure">
    <vt:lpwstr/>
  </property>
  <property fmtid="{D5CDD505-2E9C-101B-9397-08002B2CF9AE}" pid="7" name="OECDPWB">
    <vt:lpwstr>1780;#1.2 Industrial and Sectoral Policies|51441670-86c9-4845-8f8c-4fa41c454ddb</vt:lpwstr>
  </property>
  <property fmtid="{D5CDD505-2E9C-101B-9397-08002B2CF9AE}" pid="8" name="OECDKeywords">
    <vt:lpwstr/>
  </property>
  <property fmtid="{D5CDD505-2E9C-101B-9397-08002B2CF9AE}" pid="9" name="OECDHorizontalProjects">
    <vt:lpwstr/>
  </property>
  <property fmtid="{D5CDD505-2E9C-101B-9397-08002B2CF9AE}" pid="10" name="OECDProjectOwnerStructure">
    <vt:lpwstr>1137;#STI/SPD|a950116a-68e7-4db4-929b-c65f36b4d445</vt:lpwstr>
  </property>
  <property fmtid="{D5CDD505-2E9C-101B-9397-08002B2CF9AE}" pid="11" name="OECDProjectPageLink">
    <vt:lpwstr>5352</vt:lpwstr>
  </property>
</Properties>
</file>